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  <p:sldMasterId id="2147483689" r:id="rId4"/>
    <p:sldMasterId id="2147483703" r:id="rId5"/>
  </p:sldMasterIdLst>
  <p:notesMasterIdLst>
    <p:notesMasterId r:id="rId21"/>
  </p:notesMasterIdLst>
  <p:handoutMasterIdLst>
    <p:handoutMasterId r:id="rId22"/>
  </p:handoutMasterIdLst>
  <p:sldIdLst>
    <p:sldId id="256" r:id="rId6"/>
    <p:sldId id="276" r:id="rId7"/>
    <p:sldId id="277" r:id="rId8"/>
    <p:sldId id="278" r:id="rId9"/>
    <p:sldId id="279" r:id="rId10"/>
    <p:sldId id="281" r:id="rId11"/>
    <p:sldId id="284" r:id="rId12"/>
    <p:sldId id="285" r:id="rId13"/>
    <p:sldId id="257" r:id="rId14"/>
    <p:sldId id="288" r:id="rId15"/>
    <p:sldId id="258" r:id="rId16"/>
    <p:sldId id="273" r:id="rId17"/>
    <p:sldId id="265" r:id="rId18"/>
    <p:sldId id="287" r:id="rId19"/>
    <p:sldId id="289" r:id="rId20"/>
  </p:sldIdLst>
  <p:sldSz cx="12190413" cy="6859588"/>
  <p:notesSz cx="6810375" cy="9942513"/>
  <p:defaultTextStyle>
    <a:defPPr>
      <a:defRPr lang="ru-RU"/>
    </a:defPPr>
    <a:lvl1pPr marL="0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75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60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37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18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92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67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347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825" algn="l" defTabSz="12189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8" autoAdjust="0"/>
  </p:normalViewPr>
  <p:slideViewPr>
    <p:cSldViewPr>
      <p:cViewPr>
        <p:scale>
          <a:sx n="75" d="100"/>
          <a:sy n="75" d="100"/>
        </p:scale>
        <p:origin x="-298" y="365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040E-62FC-4C52-91F9-DFCD03C2CC7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C8894-942B-4CB2-844C-4C984DC4E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1A2431C-DB4A-4BF8-8013-1EF31951CBE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54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1120" y="4784760"/>
            <a:ext cx="5447880" cy="3914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3857760" y="9443520"/>
            <a:ext cx="2950920" cy="49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5AE3C2B-B90A-4808-A65A-183B73474E27}" type="slidenum">
              <a:rPr lang="ru-RU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28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1120" y="4784760"/>
            <a:ext cx="5447880" cy="3914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857760" y="9443520"/>
            <a:ext cx="2950920" cy="49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1B6EA55-2603-41FA-A2FA-8204FEE6692F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2105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1120" y="4784760"/>
            <a:ext cx="5447880" cy="3914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857760" y="9443520"/>
            <a:ext cx="2950920" cy="49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1B6EA55-2603-41FA-A2FA-8204FEE6692F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3480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1120" y="4784760"/>
            <a:ext cx="5447880" cy="3914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857760" y="9443520"/>
            <a:ext cx="2950920" cy="49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1B6EA55-2603-41FA-A2FA-8204FEE6692F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12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2105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1120" y="4784760"/>
            <a:ext cx="5447880" cy="3914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6" name="TextShape 3"/>
          <p:cNvSpPr txBox="1"/>
          <p:nvPr/>
        </p:nvSpPr>
        <p:spPr>
          <a:xfrm>
            <a:off x="3857760" y="9443520"/>
            <a:ext cx="2950920" cy="49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70972FB-7C95-4A73-88EE-003D28CBBE9A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7462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169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</a:rPr>
              <a:pPr defTabSz="906169"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9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169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</a:rPr>
              <a:pPr defTabSz="906169"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9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169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</a:rPr>
              <a:pPr defTabSz="906169"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1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Будет</a:t>
            </a:r>
            <a:r>
              <a:rPr lang="ru-RU" baseline="0" dirty="0"/>
              <a:t> уточнено после подготовки  проекта письма.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169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</a:rPr>
              <a:pPr defTabSz="906169"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7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Будет</a:t>
            </a:r>
            <a:r>
              <a:rPr lang="ru-RU" baseline="0" dirty="0"/>
              <a:t> уточнено после подготовки  проекта письма.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169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</a:rPr>
              <a:pPr defTabSz="906169"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Будет</a:t>
            </a:r>
            <a:r>
              <a:rPr lang="ru-RU" baseline="0" dirty="0"/>
              <a:t> уточнено после подготовки  проекта письма.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5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  <a:latin typeface="Calibri"/>
              </a:rPr>
              <a:pPr defTabSz="914325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31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Будет</a:t>
            </a:r>
            <a:r>
              <a:rPr lang="ru-RU" baseline="0" dirty="0"/>
              <a:t> уточнено после подготовки  проекта письма.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5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  <a:latin typeface="Calibri"/>
              </a:rPr>
              <a:pPr defTabSz="914325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31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Будет</a:t>
            </a:r>
            <a:r>
              <a:rPr lang="ru-RU" baseline="0" dirty="0"/>
              <a:t> уточнено после подготовки  проекта письма.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5">
              <a:defRPr/>
            </a:pPr>
            <a:fld id="{C5F34128-2110-8646-98BA-5A7DA2DAB2F2}" type="slidenum">
              <a:rPr lang="ru-RU">
                <a:solidFill>
                  <a:prstClr val="black"/>
                </a:solidFill>
                <a:latin typeface="Calibri"/>
              </a:rPr>
              <a:pPr defTabSz="914325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31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1120" y="4784760"/>
            <a:ext cx="5447880" cy="3914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3857760" y="9443520"/>
            <a:ext cx="2950920" cy="49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8F64C9E-D771-4842-9E11-8332AC843F33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54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10970892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521" y="3683413"/>
            <a:ext cx="10970892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521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509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8958" y="1605012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8395" y="1605012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521" y="3683413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8958" y="3683413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8395" y="3683413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2840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521" y="3263176"/>
            <a:ext cx="10970892" cy="66187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10970892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521" y="2597501"/>
            <a:ext cx="10970892" cy="66187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521" y="3263176"/>
            <a:ext cx="10970892" cy="66187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521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509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521" y="3683413"/>
            <a:ext cx="10970892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10970892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521" y="3683413"/>
            <a:ext cx="10970892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521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509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8958" y="1605012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8395" y="1605012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521" y="3683413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8958" y="3683413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8395" y="3683413"/>
            <a:ext cx="3532340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2840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17ECA-6854-7D4A-B922-913147526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F2B1DE-5605-1A4E-BAD7-B0E6D9598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C0A645-39DF-B348-B4CC-F7694369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2703BB7D-ACD0-FF41-B616-7A16B9A25C2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97796-CE1C-8046-BF67-440CE1F8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7FCABD-45D7-084D-96BA-DA979E31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99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437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0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10970892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1014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90528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7730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7420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0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0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9845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639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5C3-BCAD-4183-B004-CEB2C69516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EE4-8497-4031-B670-9CE3189A2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6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0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6032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6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0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500"/>
            </a:lvl2pPr>
            <a:lvl3pPr marL="914218" indent="0">
              <a:buNone/>
              <a:defRPr sz="1200"/>
            </a:lvl3pPr>
            <a:lvl4pPr marL="1371328" indent="0">
              <a:buNone/>
              <a:defRPr sz="1100"/>
            </a:lvl4pPr>
            <a:lvl5pPr marL="1828437" indent="0">
              <a:buNone/>
              <a:defRPr sz="1100"/>
            </a:lvl5pPr>
            <a:lvl6pPr marL="2285550" indent="0">
              <a:buNone/>
              <a:defRPr sz="1100"/>
            </a:lvl6pPr>
            <a:lvl7pPr marL="2742654" indent="0">
              <a:buNone/>
              <a:defRPr sz="1100"/>
            </a:lvl7pPr>
            <a:lvl8pPr marL="3199760" indent="0">
              <a:buNone/>
              <a:defRPr sz="1100"/>
            </a:lvl8pPr>
            <a:lvl9pPr marL="365686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53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8214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6" y="365220"/>
            <a:ext cx="2628558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4" y="365220"/>
            <a:ext cx="7733293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2400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666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900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27751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7776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735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10139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90528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619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01254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0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0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963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8336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5C3-BCAD-4183-B004-CEB2C69516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EE4-8497-4031-B670-9CE3189A2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68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9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0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098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9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0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81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9318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6" y="365215"/>
            <a:ext cx="2628558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4" y="365215"/>
            <a:ext cx="7733293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54758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679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8099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7245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686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7106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82593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446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775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521" y="2597501"/>
            <a:ext cx="10970892" cy="66187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3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35C3-BCAD-4183-B004-CEB2C69516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EE4-8497-4031-B670-9CE3189A2F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57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5520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14011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6188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5" y="365211"/>
            <a:ext cx="2628558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2" y="365211"/>
            <a:ext cx="7733293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41540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0988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807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521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509" y="3683413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521" y="699969"/>
            <a:ext cx="10970892" cy="2924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521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509" y="1605012"/>
            <a:ext cx="5353703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521" y="3683413"/>
            <a:ext cx="10970892" cy="18973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/>
          </p:nvPr>
        </p:nvSpPr>
        <p:spPr>
          <a:xfrm>
            <a:off x="11407635" y="6334587"/>
            <a:ext cx="731425" cy="524281"/>
          </a:xfrm>
          <a:prstGeom prst="rect">
            <a:avLst/>
          </a:prstGeom>
        </p:spPr>
        <p:txBody>
          <a:bodyPr lIns="91184" tIns="91184" rIns="91184" bIns="91184">
            <a:noAutofit/>
          </a:bodyPr>
          <a:lstStyle/>
          <a:p>
            <a:pPr algn="r">
              <a:lnSpc>
                <a:spcPct val="100000"/>
              </a:lnSpc>
            </a:pPr>
            <a:fld id="{9AE80F51-35A4-4FCA-A761-3C92089F5D04}" type="slidenum">
              <a:rPr lang="ru-RU" sz="1300" b="0" strike="noStrike" spc="-1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521" y="273663"/>
            <a:ext cx="10970892" cy="11450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521" y="1605012"/>
            <a:ext cx="10970892" cy="397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1151774" lvl="1" indent="-431915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727651" lvl="2" indent="-38392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2303541" lvl="3" indent="-287939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879424" lvl="4" indent="-287939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7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3455312" lvl="5" indent="-287939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7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4031198" lvl="6" indent="-287939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7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/>
    <p:bodyStyle>
      <a:lvl1pPr marL="575986" indent="-431989"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2999130" cy="3000215"/>
          </a:xfrm>
          <a:prstGeom prst="rect">
            <a:avLst/>
          </a:prstGeom>
        </p:spPr>
        <p:txBody>
          <a:bodyPr lIns="91184" tIns="45598" rIns="91184" bIns="45598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1151774" lvl="1" indent="-431915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727651" lvl="2" indent="-383925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2303541" lvl="3" indent="-287939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879424" lvl="4" indent="-287939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3455312" lvl="5" indent="-287939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4031198" lvl="6" indent="-287939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/>
          </p:nvPr>
        </p:nvSpPr>
        <p:spPr>
          <a:xfrm>
            <a:off x="11407635" y="6334587"/>
            <a:ext cx="731425" cy="524281"/>
          </a:xfrm>
          <a:prstGeom prst="rect">
            <a:avLst/>
          </a:prstGeom>
        </p:spPr>
        <p:txBody>
          <a:bodyPr lIns="91184" tIns="91184" rIns="91184" bIns="91184">
            <a:noAutofit/>
          </a:bodyPr>
          <a:lstStyle/>
          <a:p>
            <a:pPr algn="r">
              <a:lnSpc>
                <a:spcPct val="100000"/>
              </a:lnSpc>
            </a:pPr>
            <a:fld id="{988F13D3-9916-4755-854A-F7F1205598D1}" type="slidenum">
              <a:rPr lang="ru-RU" sz="1300" b="0" strike="noStrike" spc="-1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609521" y="273663"/>
            <a:ext cx="10970892" cy="11450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7" r:id="rId13"/>
    <p:sldLayoutId id="2147483718" r:id="rId14"/>
  </p:sldLayoutIdLst>
  <p:txStyles>
    <p:titleStyle/>
    <p:bodyStyle>
      <a:lvl1pPr marL="575986" indent="-431989"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24" tIns="45718" rIns="91424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18"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vert="horz" lIns="91424" tIns="45718" rIns="914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8"/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1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3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51CC31E8-2F5E-4C37-9722-A12AA86BD7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01.04.2021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C746D-6B99-4FC7-B29F-B09D73DEF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consultantplus://offline/ref=166B403D95E733A09C70D67D79220C5C3AFBAED6670C44E765328EF31457FBE075C5051F5B5C29224E5C4EB7E278064314368EBC7F9364BEcA6DK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79" b="22553"/>
          <a:stretch/>
        </p:blipFill>
        <p:spPr>
          <a:xfrm>
            <a:off x="3970" y="0"/>
            <a:ext cx="12186444" cy="6859588"/>
          </a:xfrm>
          <a:prstGeom prst="rect">
            <a:avLst/>
          </a:prstGeom>
        </p:spPr>
      </p:pic>
      <p:pic>
        <p:nvPicPr>
          <p:cNvPr id="87" name="Google Shape;171;g8f672cf8d1_0_90"/>
          <p:cNvPicPr/>
          <p:nvPr/>
        </p:nvPicPr>
        <p:blipFill>
          <a:blip r:embed="rId4" cstate="print"/>
          <a:stretch/>
        </p:blipFill>
        <p:spPr>
          <a:xfrm>
            <a:off x="11495806" y="1"/>
            <a:ext cx="694607" cy="765498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190" y="16200"/>
            <a:ext cx="5991223" cy="3144715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815307" y="621482"/>
            <a:ext cx="9779687" cy="4993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629" tIns="34078" rIns="68629" bIns="34078" anchor="ctr">
            <a:no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Законопроект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«О внесении изменений в отдельные законодательные акты Российской Федерации по вопросам  комплексной реабилитации и </a:t>
            </a:r>
            <a:r>
              <a:rPr lang="ru-RU" sz="4400" b="1" dirty="0" err="1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абилитации</a:t>
            </a:r>
            <a:r>
              <a:rPr lang="ru-RU" sz="44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 инвалидов»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4FE8B44F-334F-154B-A645-4AF47E33FBB3}"/>
              </a:ext>
            </a:extLst>
          </p:cNvPr>
          <p:cNvSpPr txBox="1">
            <a:spLocks/>
          </p:cNvSpPr>
          <p:nvPr/>
        </p:nvSpPr>
        <p:spPr>
          <a:xfrm>
            <a:off x="5447134" y="4886645"/>
            <a:ext cx="6367537" cy="14234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75986" indent="-431989">
              <a:spcBef>
                <a:spcPts val="1889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lvl1pPr>
          </a:lstStyle>
          <a:p>
            <a:pPr marL="143997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87B11C"/>
                </a:solidFill>
                <a:latin typeface="GEOMETRIA-MEDIUM" panose="020B0503020204020204" pitchFamily="34" charset="0"/>
              </a:rPr>
              <a:t>Афонина</a:t>
            </a:r>
            <a:r>
              <a:rPr lang="ru-RU" b="1" dirty="0">
                <a:solidFill>
                  <a:srgbClr val="87B11C"/>
                </a:solidFill>
                <a:latin typeface="GEOMETRIA-MEDIUM" panose="020B0503020204020204" pitchFamily="34" charset="0"/>
              </a:rPr>
              <a:t> Кира </a:t>
            </a:r>
            <a:r>
              <a:rPr lang="ru-RU" b="1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Павловна</a:t>
            </a:r>
            <a:r>
              <a:rPr lang="ru-RU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,</a:t>
            </a:r>
            <a:endParaRPr lang="ru-RU" dirty="0" smtClean="0">
              <a:solidFill>
                <a:srgbClr val="87B11C"/>
              </a:solidFill>
              <a:latin typeface="GEOMETRIA-MEDIUM" panose="020B0503020204020204" pitchFamily="34" charset="0"/>
            </a:endParaRPr>
          </a:p>
          <a:p>
            <a:pPr marL="143997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заместитель </a:t>
            </a:r>
            <a:r>
              <a:rPr lang="ru-RU" dirty="0">
                <a:solidFill>
                  <a:srgbClr val="87B11C"/>
                </a:solidFill>
                <a:latin typeface="GEOMETRIA-MEDIUM" panose="020B0503020204020204" pitchFamily="34" charset="0"/>
              </a:rPr>
              <a:t>директора Департамента по делам инвалидов Министерства труда и социальной защиты Российской </a:t>
            </a:r>
            <a:r>
              <a:rPr lang="ru-RU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Федерации</a:t>
            </a:r>
          </a:p>
          <a:p>
            <a:pPr marL="143997" indent="0" algn="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93" name="CustomShape 1"/>
          <p:cNvSpPr/>
          <p:nvPr/>
        </p:nvSpPr>
        <p:spPr>
          <a:xfrm>
            <a:off x="46534" y="341359"/>
            <a:ext cx="11706070" cy="461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184" tIns="45598" rIns="91184" bIns="45598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ОСНОВНЫЕ НАПРАВЛЕНИЯ КОМПЛЕКСНОЙ РЕАБИЛИТАЦИИ И АБИЛИТАЦИИ ИНВАЛИДОВ</a:t>
            </a:r>
          </a:p>
        </p:txBody>
      </p:sp>
      <p:sp>
        <p:nvSpPr>
          <p:cNvPr id="97" name="CustomShape 4"/>
          <p:cNvSpPr/>
          <p:nvPr/>
        </p:nvSpPr>
        <p:spPr>
          <a:xfrm>
            <a:off x="725666" y="6694670"/>
            <a:ext cx="10738122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871596" y="260906"/>
            <a:ext cx="344290" cy="384020"/>
            <a:chOff x="3907163" y="2276478"/>
            <a:chExt cx="449914" cy="501648"/>
          </a:xfrm>
        </p:grpSpPr>
        <p:sp>
          <p:nvSpPr>
            <p:cNvPr id="8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39318" y="790818"/>
            <a:ext cx="4799908" cy="58080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i="1" dirty="0">
                <a:solidFill>
                  <a:schemeClr val="accent5"/>
                </a:solidFill>
              </a:rPr>
              <a:t>Действующая редакция Федерального закона  от 24 ноября 1995 года № 181-ФЗ «О социальной защите инвалидов в Российской Федерации»</a:t>
            </a:r>
            <a:endParaRPr lang="ru-RU" sz="1600" i="1" dirty="0">
              <a:solidFill>
                <a:schemeClr val="accent5"/>
              </a:solidFill>
              <a:hlinkClick r:id="rId6"/>
            </a:endParaRPr>
          </a:p>
          <a:p>
            <a:pPr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медицинская реабилитация, реконструктивная хирургия, протезирование и </a:t>
            </a:r>
            <a:r>
              <a:rPr lang="ru-RU" sz="1600" i="1" dirty="0" err="1">
                <a:solidFill>
                  <a:srgbClr val="002060"/>
                </a:solidFill>
              </a:rPr>
              <a:t>ортезирование</a:t>
            </a:r>
            <a:r>
              <a:rPr lang="ru-RU" sz="1600" i="1" dirty="0">
                <a:solidFill>
                  <a:srgbClr val="002060"/>
                </a:solidFill>
              </a:rPr>
              <a:t>, санаторно-курортное лечение</a:t>
            </a:r>
          </a:p>
          <a:p>
            <a:pPr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профессиональная ориентация, общее и профессиональное образование, профессиональное обучение, содействие в трудоустройстве (в том числе на специальных рабочих местах), производственная адаптация</a:t>
            </a:r>
          </a:p>
          <a:p>
            <a:pPr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социально-средовая, социально-педагогическая, социально-психологическая и </a:t>
            </a:r>
            <a:r>
              <a:rPr lang="ru-RU" sz="1600" i="1" dirty="0" err="1">
                <a:solidFill>
                  <a:srgbClr val="002060"/>
                </a:solidFill>
              </a:rPr>
              <a:t>социокультурная</a:t>
            </a:r>
            <a:r>
              <a:rPr lang="ru-RU" sz="1600" i="1" dirty="0">
                <a:solidFill>
                  <a:srgbClr val="002060"/>
                </a:solidFill>
              </a:rPr>
              <a:t> реабилитация, социально-бытовая адаптация</a:t>
            </a:r>
          </a:p>
          <a:p>
            <a:pPr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</a:rPr>
              <a:t>физкультурно-оздоровительные мероприятия, спорт</a:t>
            </a:r>
          </a:p>
          <a:p>
            <a:pPr>
              <a:spcAft>
                <a:spcPts val="800"/>
              </a:spcAft>
              <a:buClr>
                <a:schemeClr val="accent5"/>
              </a:buClr>
            </a:pP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7221" y="740873"/>
            <a:ext cx="6239881" cy="53809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700" b="1" i="1" u="sng" dirty="0">
                <a:solidFill>
                  <a:srgbClr val="00B050"/>
                </a:solidFill>
              </a:rPr>
              <a:t>Законопроектом предлагается</a:t>
            </a:r>
            <a:r>
              <a:rPr lang="ru-RU" sz="2700" b="1" i="1" dirty="0">
                <a:solidFill>
                  <a:srgbClr val="00B050"/>
                </a:solidFill>
              </a:rPr>
              <a:t>:</a:t>
            </a:r>
          </a:p>
          <a:p>
            <a:pPr>
              <a:spcAft>
                <a:spcPts val="800"/>
              </a:spcAft>
            </a:pPr>
            <a:endParaRPr lang="ru-RU" b="1" i="1" dirty="0" smtClean="0">
              <a:solidFill>
                <a:srgbClr val="00B050"/>
              </a:solidFill>
            </a:endParaRPr>
          </a:p>
          <a:p>
            <a:pPr>
              <a:spcAft>
                <a:spcPts val="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выделить </a:t>
            </a:r>
            <a:r>
              <a:rPr lang="ru-RU" b="1" i="1" dirty="0" smtClean="0">
                <a:solidFill>
                  <a:schemeClr val="accent5"/>
                </a:solidFill>
              </a:rPr>
              <a:t>протезно-ортопедическую помощь </a:t>
            </a:r>
            <a:r>
              <a:rPr lang="ru-RU" i="1" dirty="0" smtClean="0">
                <a:solidFill>
                  <a:srgbClr val="002060"/>
                </a:solidFill>
              </a:rPr>
              <a:t>(включая протезирование и </a:t>
            </a:r>
            <a:r>
              <a:rPr lang="ru-RU" i="1" dirty="0" err="1" smtClean="0">
                <a:solidFill>
                  <a:srgbClr val="002060"/>
                </a:solidFill>
              </a:rPr>
              <a:t>ортезирование</a:t>
            </a:r>
            <a:r>
              <a:rPr lang="ru-RU" i="1" dirty="0" smtClean="0">
                <a:solidFill>
                  <a:srgbClr val="002060"/>
                </a:solidFill>
              </a:rPr>
              <a:t>) в отдельное направление комплексной реабилитации</a:t>
            </a:r>
          </a:p>
          <a:p>
            <a:pPr>
              <a:spcAft>
                <a:spcPts val="800"/>
              </a:spcAft>
              <a:buClr>
                <a:srgbClr val="00B050"/>
              </a:buClr>
            </a:pPr>
            <a:endParaRPr lang="ru-RU" i="1" dirty="0" smtClean="0">
              <a:solidFill>
                <a:srgbClr val="002060"/>
              </a:solidFill>
            </a:endParaRPr>
          </a:p>
          <a:p>
            <a:pPr>
              <a:spcAft>
                <a:spcPts val="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 включить в основные направления комплексной реабилитации </a:t>
            </a:r>
            <a:r>
              <a:rPr lang="ru-RU" b="1" i="1" dirty="0" smtClean="0">
                <a:solidFill>
                  <a:srgbClr val="00B050"/>
                </a:solidFill>
              </a:rPr>
              <a:t>раннюю помощь детям, имеющим ограничения жизнедеятельности                                                      </a:t>
            </a:r>
            <a:r>
              <a:rPr lang="ru-RU" i="1" dirty="0" smtClean="0">
                <a:solidFill>
                  <a:srgbClr val="002060"/>
                </a:solidFill>
              </a:rPr>
              <a:t>и </a:t>
            </a:r>
            <a:r>
              <a:rPr lang="ru-RU" b="1" i="1" dirty="0" smtClean="0">
                <a:solidFill>
                  <a:schemeClr val="accent5"/>
                </a:solidFill>
              </a:rPr>
              <a:t>сопровождаемое проживание инвалидов</a:t>
            </a:r>
          </a:p>
        </p:txBody>
      </p:sp>
      <p:sp>
        <p:nvSpPr>
          <p:cNvPr id="13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28297" y="6644913"/>
            <a:ext cx="731605" cy="313273"/>
          </a:xfrm>
          <a:prstGeom prst="rect">
            <a:avLst/>
          </a:prstGeom>
        </p:spPr>
        <p:txBody>
          <a:bodyPr spcFirstLastPara="1" wrap="square" lIns="91420" tIns="45698" rIns="91420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10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93" name="CustomShape 1"/>
          <p:cNvSpPr/>
          <p:nvPr/>
        </p:nvSpPr>
        <p:spPr>
          <a:xfrm>
            <a:off x="279804" y="164675"/>
            <a:ext cx="11268933" cy="461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184" tIns="45598" rIns="91184" bIns="45598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В РАМКАХ ЗАКОНОПРОЕКТА ПРЕДЛАГАЕТСЯ ВНЕСЕНИЕ ИЗМЕНЕНИЙ:</a:t>
            </a:r>
          </a:p>
        </p:txBody>
      </p:sp>
      <p:sp>
        <p:nvSpPr>
          <p:cNvPr id="95" name="CustomShape 3"/>
          <p:cNvSpPr/>
          <p:nvPr/>
        </p:nvSpPr>
        <p:spPr>
          <a:xfrm>
            <a:off x="260126" y="578248"/>
            <a:ext cx="11643284" cy="7653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9978" tIns="59989" rIns="119978" bIns="59989">
            <a:spAutoFit/>
          </a:bodyPr>
          <a:lstStyle/>
          <a:p>
            <a:pPr marL="287939" indent="-287939">
              <a:spcBef>
                <a:spcPts val="801"/>
              </a:spcBef>
              <a:buClr>
                <a:srgbClr val="0062BF"/>
              </a:buClr>
              <a:buFont typeface="Wingdings" charset="2"/>
              <a:buChar char=""/>
            </a:pP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Федеральный закон от 24 ноября 1995 года № 181-ФЗ                                                   </a:t>
            </a:r>
            <a:r>
              <a:rPr lang="ru-RU" sz="2100" b="1" i="1" spc="-1" dirty="0">
                <a:solidFill>
                  <a:srgbClr val="00B050"/>
                </a:solidFill>
                <a:latin typeface="Arial"/>
                <a:ea typeface="Arial"/>
              </a:rPr>
              <a:t>«О социальной защите инвалидов в Российской Федерации»</a:t>
            </a:r>
            <a:r>
              <a:rPr lang="ru-RU" sz="2100" b="1" spc="-1" dirty="0">
                <a:solidFill>
                  <a:srgbClr val="00B050"/>
                </a:solidFill>
                <a:latin typeface="Arial"/>
                <a:ea typeface="Arial"/>
              </a:rPr>
              <a:t>                                   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(статья 1 Законопроекта)</a:t>
            </a:r>
            <a:endParaRPr lang="ru-RU" sz="2100" spc="-1" dirty="0">
              <a:latin typeface="Arial"/>
            </a:endParaRPr>
          </a:p>
          <a:p>
            <a:pPr marL="287939" indent="-287939">
              <a:spcBef>
                <a:spcPts val="801"/>
              </a:spcBef>
              <a:buClr>
                <a:srgbClr val="0062BF"/>
              </a:buClr>
              <a:buFont typeface="Wingdings" charset="2"/>
              <a:buChar char=""/>
            </a:pP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Закон Российской Федерации от 9 октября 1992 года № 3612-1                      </a:t>
            </a:r>
            <a:r>
              <a:rPr lang="ru-RU" sz="2100" b="1" i="1" spc="-1" dirty="0">
                <a:solidFill>
                  <a:schemeClr val="accent5"/>
                </a:solidFill>
                <a:latin typeface="Arial"/>
                <a:ea typeface="Arial"/>
              </a:rPr>
              <a:t>«Основы законодательства Российской Федерации о культуре»</a:t>
            </a:r>
            <a:r>
              <a:rPr lang="ru-RU" sz="2100" b="1" i="1" spc="-1" dirty="0">
                <a:solidFill>
                  <a:srgbClr val="0082FE"/>
                </a:solidFill>
                <a:latin typeface="Arial"/>
                <a:ea typeface="Arial"/>
              </a:rPr>
              <a:t>                             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(статья 2 Законопроекта)</a:t>
            </a:r>
            <a:endParaRPr lang="ru-RU" sz="2100" spc="-1" dirty="0">
              <a:latin typeface="Arial"/>
            </a:endParaRPr>
          </a:p>
          <a:p>
            <a:pPr marL="287939" indent="-287939">
              <a:spcBef>
                <a:spcPts val="801"/>
              </a:spcBef>
              <a:buClr>
                <a:srgbClr val="0062BF"/>
              </a:buClr>
              <a:buFont typeface="Wingdings" charset="2"/>
              <a:buChar char=""/>
            </a:pP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Федеральный закон от 4 декабря 2007 года № 329-ФЗ                                                              </a:t>
            </a:r>
            <a:r>
              <a:rPr lang="ru-RU" sz="2100" b="1" i="1" spc="-1" dirty="0">
                <a:solidFill>
                  <a:srgbClr val="00B050"/>
                </a:solidFill>
                <a:latin typeface="Arial"/>
                <a:ea typeface="Arial"/>
              </a:rPr>
              <a:t>«О физической культуре и спорте в Российской Федерации»</a:t>
            </a: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                                     </a:t>
            </a:r>
            <a:r>
              <a:rPr lang="ru-RU" sz="2100" spc="-1" dirty="0">
                <a:latin typeface="Arial"/>
                <a:ea typeface="Arial"/>
              </a:rPr>
              <a:t>(статья 3 Законопроекта)</a:t>
            </a:r>
            <a:endParaRPr lang="ru-RU" sz="2100" spc="-1" dirty="0">
              <a:latin typeface="Arial"/>
            </a:endParaRPr>
          </a:p>
          <a:p>
            <a:pPr marL="287939" indent="-287939">
              <a:spcBef>
                <a:spcPts val="801"/>
              </a:spcBef>
              <a:buClr>
                <a:srgbClr val="0062BF"/>
              </a:buClr>
              <a:buFont typeface="Wingdings" charset="2"/>
              <a:buChar char=""/>
            </a:pP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Федеральный закон от 6 октября 1999 года № 184-ФЗ                                                                    </a:t>
            </a:r>
            <a:r>
              <a:rPr lang="ru-RU" sz="2100" b="1" spc="-1" dirty="0">
                <a:solidFill>
                  <a:schemeClr val="accent5"/>
                </a:solidFill>
                <a:latin typeface="Arial"/>
                <a:ea typeface="Arial"/>
              </a:rPr>
              <a:t>«</a:t>
            </a:r>
            <a:r>
              <a:rPr lang="ru-RU" sz="2100" b="1" i="1" spc="-1" dirty="0">
                <a:solidFill>
                  <a:schemeClr val="accent5"/>
                </a:solidFill>
                <a:latin typeface="Arial"/>
                <a:ea typeface="Arial"/>
              </a:rPr>
              <a:t>Об общих принципах организации законодательных (представительных) и исполнительных органов государственной власти субъектов Российской Федерации»</a:t>
            </a:r>
            <a:r>
              <a:rPr lang="ru-RU" sz="2100" b="1" i="1" spc="-1" dirty="0">
                <a:solidFill>
                  <a:srgbClr val="00B050"/>
                </a:solidFill>
                <a:latin typeface="Arial"/>
                <a:ea typeface="Arial"/>
              </a:rPr>
              <a:t>                                                                                                                              </a:t>
            </a:r>
            <a:r>
              <a:rPr lang="ru-RU" sz="2100" spc="-1" dirty="0">
                <a:latin typeface="Arial"/>
                <a:ea typeface="Arial"/>
              </a:rPr>
              <a:t>(статья 4 Законопроекта)</a:t>
            </a:r>
            <a:endParaRPr lang="ru-RU" sz="2100" spc="-1" dirty="0">
              <a:latin typeface="Arial"/>
            </a:endParaRPr>
          </a:p>
          <a:p>
            <a:pPr marL="287939" indent="-287939">
              <a:spcBef>
                <a:spcPts val="801"/>
              </a:spcBef>
              <a:buClr>
                <a:srgbClr val="0062BF"/>
              </a:buClr>
              <a:buFont typeface="Wingdings" charset="2"/>
              <a:buChar char=""/>
            </a:pP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Федеральный закон от 27 декабря 2002 г. № 184-ФЗ                                                     </a:t>
            </a:r>
            <a:r>
              <a:rPr lang="ru-RU" sz="2100" spc="-1" dirty="0" smtClean="0">
                <a:solidFill>
                  <a:srgbClr val="000000"/>
                </a:solidFill>
                <a:latin typeface="Arial"/>
                <a:ea typeface="Arial"/>
              </a:rPr>
              <a:t/>
            </a:r>
            <a:br>
              <a:rPr lang="ru-RU" sz="2100" spc="-1" dirty="0" smtClean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ru-RU" sz="2100" b="1" i="1" spc="-1" dirty="0" smtClean="0">
                <a:solidFill>
                  <a:srgbClr val="00B050"/>
                </a:solidFill>
                <a:latin typeface="Arial"/>
                <a:ea typeface="Arial"/>
              </a:rPr>
              <a:t>«</a:t>
            </a:r>
            <a:r>
              <a:rPr lang="ru-RU" sz="2100" b="1" i="1" spc="-1" dirty="0">
                <a:solidFill>
                  <a:srgbClr val="00B050"/>
                </a:solidFill>
                <a:latin typeface="Arial"/>
                <a:ea typeface="Arial"/>
              </a:rPr>
              <a:t>О техническом регулировании»</a:t>
            </a:r>
            <a:r>
              <a:rPr lang="ru-RU" sz="2100" b="1" spc="-1" dirty="0">
                <a:solidFill>
                  <a:srgbClr val="0082FE"/>
                </a:solidFill>
                <a:latin typeface="Arial"/>
                <a:ea typeface="Arial"/>
              </a:rPr>
              <a:t>                                                                                            </a:t>
            </a:r>
            <a:r>
              <a:rPr lang="ru-RU" sz="2100" spc="-1" dirty="0">
                <a:solidFill>
                  <a:srgbClr val="000000"/>
                </a:solidFill>
                <a:latin typeface="Arial"/>
                <a:ea typeface="Arial"/>
              </a:rPr>
              <a:t>(статья 5 Законопроекта)</a:t>
            </a:r>
            <a:endParaRPr lang="ru-RU" sz="2100" spc="-1" dirty="0">
              <a:latin typeface="Arial"/>
            </a:endParaRPr>
          </a:p>
          <a:p>
            <a:pPr>
              <a:spcBef>
                <a:spcPts val="801"/>
              </a:spcBef>
            </a:pPr>
            <a:endParaRPr lang="ru-RU" sz="2100" spc="-1" dirty="0">
              <a:latin typeface="Arial"/>
            </a:endParaRPr>
          </a:p>
          <a:p>
            <a:pPr>
              <a:spcBef>
                <a:spcPts val="801"/>
              </a:spcBef>
            </a:pPr>
            <a:endParaRPr lang="ru-RU" sz="2100" spc="-1" dirty="0">
              <a:latin typeface="Arial"/>
            </a:endParaRPr>
          </a:p>
          <a:p>
            <a:pPr>
              <a:spcBef>
                <a:spcPts val="801"/>
              </a:spcBef>
            </a:pPr>
            <a:r>
              <a:rPr lang="ru-RU" sz="1900" spc="-1" dirty="0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endParaRPr lang="ru-RU" sz="19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900" spc="-1" dirty="0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725666" y="6694670"/>
            <a:ext cx="10738122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799588" y="260906"/>
            <a:ext cx="344290" cy="384020"/>
            <a:chOff x="3907163" y="2276478"/>
            <a:chExt cx="449914" cy="501648"/>
          </a:xfrm>
        </p:grpSpPr>
        <p:sp>
          <p:nvSpPr>
            <p:cNvPr id="8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pic>
        <p:nvPicPr>
          <p:cNvPr id="10" name="Рисунок 9" descr="Disabled-PNG-Pho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31132" y="5158386"/>
            <a:ext cx="1247976" cy="1576738"/>
          </a:xfrm>
          <a:prstGeom prst="rect">
            <a:avLst/>
          </a:prstGeom>
        </p:spPr>
      </p:pic>
      <p:sp>
        <p:nvSpPr>
          <p:cNvPr id="12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711830" y="6670154"/>
            <a:ext cx="731605" cy="313273"/>
          </a:xfrm>
          <a:prstGeom prst="rect">
            <a:avLst/>
          </a:prstGeom>
        </p:spPr>
        <p:txBody>
          <a:bodyPr spcFirstLastPara="1" wrap="square" lIns="91420" tIns="45698" rIns="91420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11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93" name="CustomShape 1"/>
          <p:cNvSpPr/>
          <p:nvPr/>
        </p:nvSpPr>
        <p:spPr>
          <a:xfrm>
            <a:off x="279804" y="341359"/>
            <a:ext cx="11268933" cy="461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184" tIns="45598" rIns="91184" bIns="45598">
            <a:noAutofit/>
          </a:bodyPr>
          <a:lstStyle/>
          <a:p>
            <a:pPr algn="ctr"/>
            <a:r>
              <a:rPr lang="ru-RU" sz="18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ОСНОВНЫЕ ИЗМЕНЕНИЯ, ВНОСИМЫЕ В ФЕДЕРАЛЬНЫЙ ЗАКОН ОТ 24 НОЯБРЯ 1995 ГОДА № 181-ФЗ «О СОЦИАЛЬНОЙ ЗАЩИТЕ ИНВАЛИДОВ В РОССИЙСКОЙ ФЕДЕРАЦИИ»: </a:t>
            </a:r>
          </a:p>
        </p:txBody>
      </p:sp>
      <p:sp>
        <p:nvSpPr>
          <p:cNvPr id="95" name="CustomShape 3"/>
          <p:cNvSpPr/>
          <p:nvPr/>
        </p:nvSpPr>
        <p:spPr>
          <a:xfrm>
            <a:off x="239318" y="1221037"/>
            <a:ext cx="11643284" cy="5251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78" tIns="59989" rIns="119978" bIns="59989">
            <a:spAutoFit/>
          </a:bodyPr>
          <a:lstStyle/>
          <a:p>
            <a:pPr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</a:rPr>
              <a:t>уточняются полномочия </a:t>
            </a:r>
            <a:r>
              <a:rPr lang="ru-RU" dirty="0"/>
              <a:t>федеральных органов государственной органов власти </a:t>
            </a:r>
            <a:r>
              <a:rPr lang="ru-RU" dirty="0" smtClean="0"/>
              <a:t>и органов государственной власти субъектов РФ по </a:t>
            </a:r>
            <a:r>
              <a:rPr lang="ru-RU" dirty="0"/>
              <a:t>вопросам комплексного предоставления услуг по реабилитации и абилитации инвалидов</a:t>
            </a:r>
          </a:p>
          <a:p>
            <a:pPr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5"/>
                </a:solidFill>
              </a:rPr>
              <a:t>вводится </a:t>
            </a:r>
            <a:r>
              <a:rPr lang="ru-RU" b="1" dirty="0">
                <a:solidFill>
                  <a:schemeClr val="accent5"/>
                </a:solidFill>
              </a:rPr>
              <a:t>понятийный аппарат </a:t>
            </a:r>
            <a:r>
              <a:rPr lang="ru-RU" dirty="0"/>
              <a:t>по комплексной реабилитации и абилитации и </a:t>
            </a:r>
            <a:r>
              <a:rPr lang="ru-RU" dirty="0" smtClean="0"/>
              <a:t>основным ее направлениям, </a:t>
            </a:r>
            <a:r>
              <a:rPr lang="ru-RU" dirty="0"/>
              <a:t>которые уточнены и дополнены новыми направлениями по ранней помощи и сопровождаемому проживанию </a:t>
            </a:r>
          </a:p>
          <a:p>
            <a:pPr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/>
              <a:t>механизм предоставления реабилитации и </a:t>
            </a:r>
            <a:r>
              <a:rPr lang="ru-RU" dirty="0" err="1"/>
              <a:t>абилитации</a:t>
            </a:r>
            <a:r>
              <a:rPr lang="ru-RU" dirty="0"/>
              <a:t> предлагается реализовать путем оказания </a:t>
            </a:r>
            <a:r>
              <a:rPr lang="ru-RU" b="1" dirty="0">
                <a:solidFill>
                  <a:srgbClr val="00B050"/>
                </a:solidFill>
              </a:rPr>
              <a:t>услуг</a:t>
            </a:r>
            <a:r>
              <a:rPr lang="ru-RU" dirty="0"/>
              <a:t> по реабилитации и </a:t>
            </a:r>
            <a:r>
              <a:rPr lang="ru-RU" dirty="0" err="1"/>
              <a:t>абилитации</a:t>
            </a:r>
            <a:r>
              <a:rPr lang="ru-RU" dirty="0"/>
              <a:t>, </a:t>
            </a:r>
            <a:r>
              <a:rPr lang="ru-RU" b="1" dirty="0">
                <a:solidFill>
                  <a:srgbClr val="00B050"/>
                </a:solidFill>
              </a:rPr>
              <a:t>соответствующих стандартам и порядкам их предоставления</a:t>
            </a:r>
          </a:p>
          <a:p>
            <a:pPr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5"/>
                </a:solidFill>
              </a:rPr>
              <a:t>полномочиями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b="1" dirty="0">
                <a:solidFill>
                  <a:schemeClr val="accent5"/>
                </a:solidFill>
              </a:rPr>
              <a:t>по утверждению </a:t>
            </a:r>
            <a:r>
              <a:rPr lang="ru-RU" b="1" dirty="0" smtClean="0">
                <a:solidFill>
                  <a:schemeClr val="accent5"/>
                </a:solidFill>
              </a:rPr>
              <a:t>порядка </a:t>
            </a:r>
            <a:r>
              <a:rPr lang="ru-RU" b="1" dirty="0">
                <a:solidFill>
                  <a:schemeClr val="accent5"/>
                </a:solidFill>
              </a:rPr>
              <a:t>разработки стандартов и порядков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/>
              <a:t>оказания услуг по реабилитации и </a:t>
            </a:r>
            <a:r>
              <a:rPr lang="ru-RU" dirty="0" smtClean="0"/>
              <a:t>абилитации </a:t>
            </a:r>
            <a:r>
              <a:rPr lang="ru-RU" b="1" dirty="0">
                <a:solidFill>
                  <a:schemeClr val="accent5"/>
                </a:solidFill>
              </a:rPr>
              <a:t>наделяется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b="1" dirty="0">
                <a:solidFill>
                  <a:schemeClr val="accent5"/>
                </a:solidFill>
              </a:rPr>
              <a:t>Правительство</a:t>
            </a:r>
            <a:r>
              <a:rPr lang="ru-RU" dirty="0"/>
              <a:t> Российской Федерации</a:t>
            </a:r>
          </a:p>
          <a:p>
            <a:pPr>
              <a:lnSpc>
                <a:spcPct val="100000"/>
              </a:lnSpc>
            </a:pPr>
            <a:endParaRPr lang="ru-RU" sz="1900" spc="-1" dirty="0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725666" y="6694670"/>
            <a:ext cx="10738122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799588" y="260906"/>
            <a:ext cx="344290" cy="384020"/>
            <a:chOff x="3907163" y="2276478"/>
            <a:chExt cx="449914" cy="501648"/>
          </a:xfrm>
        </p:grpSpPr>
        <p:sp>
          <p:nvSpPr>
            <p:cNvPr id="8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11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99481" y="6670154"/>
            <a:ext cx="731605" cy="313273"/>
          </a:xfrm>
          <a:prstGeom prst="rect">
            <a:avLst/>
          </a:prstGeom>
        </p:spPr>
        <p:txBody>
          <a:bodyPr spcFirstLastPara="1" wrap="square" lIns="91420" tIns="45698" rIns="91420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12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128" name="CustomShape 1"/>
          <p:cNvSpPr/>
          <p:nvPr/>
        </p:nvSpPr>
        <p:spPr>
          <a:xfrm>
            <a:off x="239318" y="375519"/>
            <a:ext cx="4127921" cy="461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184" tIns="45598" rIns="91184" bIns="45598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latin typeface="Arial"/>
                <a:ea typeface="Arial"/>
              </a:rPr>
              <a:t>Основные изменения, вносимые </a:t>
            </a:r>
            <a:br>
              <a:rPr lang="ru-RU" sz="1600" spc="-1" dirty="0">
                <a:latin typeface="Arial"/>
                <a:ea typeface="Arial"/>
              </a:rPr>
            </a:br>
            <a:r>
              <a:rPr lang="ru-RU" sz="1600" spc="-1" dirty="0">
                <a:latin typeface="Arial"/>
                <a:ea typeface="Arial"/>
              </a:rPr>
              <a:t>в Закон Российской Федерации </a:t>
            </a:r>
            <a:br>
              <a:rPr lang="ru-RU" sz="1600" spc="-1" dirty="0">
                <a:latin typeface="Arial"/>
                <a:ea typeface="Arial"/>
              </a:rPr>
            </a:br>
            <a:r>
              <a:rPr lang="ru-RU" sz="1600" spc="-1" dirty="0">
                <a:latin typeface="Arial"/>
                <a:ea typeface="Arial"/>
              </a:rPr>
              <a:t>от 9 октября 1992 года № 3612-1 </a:t>
            </a:r>
            <a:r>
              <a:rPr lang="ru-RU" sz="1600" b="1" spc="-1" dirty="0">
                <a:solidFill>
                  <a:srgbClr val="0082FE"/>
                </a:solidFill>
                <a:latin typeface="Arial"/>
                <a:ea typeface="Arial"/>
              </a:rPr>
              <a:t>«Основы законодательства Российской Федерации о культуре»</a:t>
            </a:r>
            <a:r>
              <a:rPr lang="ru-RU" sz="1600" spc="-1" dirty="0">
                <a:ea typeface="Arial"/>
              </a:rPr>
              <a:t> и в Федеральный закон от 4 декабря 2007 года № 329-ФЗ </a:t>
            </a: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rgbClr val="00B050"/>
                </a:solidFill>
                <a:ea typeface="Arial"/>
              </a:rPr>
              <a:t>«О физической культуре и спорте в Российской Федерации»</a:t>
            </a:r>
            <a:endParaRPr lang="ru-RU" sz="1600" spc="-1" dirty="0">
              <a:solidFill>
                <a:srgbClr val="00B05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spc="-1" dirty="0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4559236" y="260708"/>
            <a:ext cx="7103865" cy="24602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9978" tIns="59989" rIns="119978" bIns="59989">
            <a:spAutoFit/>
          </a:bodyPr>
          <a:lstStyle/>
          <a:p>
            <a:r>
              <a:rPr lang="ru-RU" sz="1900" dirty="0"/>
              <a:t>Наделение  соответствующих федеральных органов власти в сфере культуры и спорта, полномочиями по разработке стандартов и порядков предоставления, а также по организации предоставления услуг по </a:t>
            </a:r>
            <a:r>
              <a:rPr lang="ru-RU" sz="1900" dirty="0">
                <a:solidFill>
                  <a:srgbClr val="002060"/>
                </a:solidFill>
              </a:rPr>
              <a:t>реабилитации и абилитации инвалидов методами  </a:t>
            </a:r>
            <a:r>
              <a:rPr lang="ru-RU" sz="1900" b="1" dirty="0">
                <a:solidFill>
                  <a:schemeClr val="accent5"/>
                </a:solidFill>
              </a:rPr>
              <a:t>культуры и искусства (</a:t>
            </a:r>
            <a:r>
              <a:rPr lang="ru-RU" sz="1900" b="1" dirty="0" err="1">
                <a:solidFill>
                  <a:schemeClr val="accent5"/>
                </a:solidFill>
              </a:rPr>
              <a:t>социокультурная</a:t>
            </a:r>
            <a:r>
              <a:rPr lang="ru-RU" sz="1900" b="1" dirty="0">
                <a:solidFill>
                  <a:schemeClr val="accent5"/>
                </a:solidFill>
              </a:rPr>
              <a:t> реабилитация) </a:t>
            </a:r>
            <a:r>
              <a:rPr lang="ru-RU" sz="1900" dirty="0">
                <a:solidFill>
                  <a:srgbClr val="002060"/>
                </a:solidFill>
              </a:rPr>
              <a:t>и</a:t>
            </a:r>
            <a:r>
              <a:rPr lang="ru-RU" sz="1900" b="1" dirty="0">
                <a:solidFill>
                  <a:schemeClr val="accent5"/>
                </a:solidFill>
              </a:rPr>
              <a:t> </a:t>
            </a:r>
            <a:r>
              <a:rPr lang="ru-RU" sz="1900" b="1" dirty="0">
                <a:solidFill>
                  <a:srgbClr val="00B050"/>
                </a:solidFill>
              </a:rPr>
              <a:t>адаптивной физической культуры и адаптивного спорта</a:t>
            </a:r>
            <a:r>
              <a:rPr lang="ru-RU" sz="1900" b="1" dirty="0">
                <a:solidFill>
                  <a:schemeClr val="accent5"/>
                </a:solidFill>
              </a:rPr>
              <a:t> </a:t>
            </a:r>
            <a:r>
              <a:rPr lang="ru-RU" sz="1900" dirty="0">
                <a:solidFill>
                  <a:srgbClr val="002060"/>
                </a:solidFill>
              </a:rPr>
              <a:t>соответственно</a:t>
            </a:r>
          </a:p>
        </p:txBody>
      </p:sp>
      <p:sp>
        <p:nvSpPr>
          <p:cNvPr id="132" name="CustomShape 4"/>
          <p:cNvSpPr/>
          <p:nvPr/>
        </p:nvSpPr>
        <p:spPr>
          <a:xfrm>
            <a:off x="725666" y="6694670"/>
            <a:ext cx="10738122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Стрелка вниз 6"/>
          <p:cNvSpPr/>
          <p:nvPr/>
        </p:nvSpPr>
        <p:spPr>
          <a:xfrm rot="16200000">
            <a:off x="4079124" y="932990"/>
            <a:ext cx="672230" cy="287995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8" tIns="60949" rIns="121898" bIns="60949" rtlCol="0" anchor="ctr"/>
          <a:lstStyle/>
          <a:p>
            <a:pPr algn="ctr"/>
            <a:endParaRPr lang="ru-RU"/>
          </a:p>
        </p:txBody>
      </p:sp>
      <p:sp>
        <p:nvSpPr>
          <p:cNvPr id="11" name="CustomShape 1"/>
          <p:cNvSpPr/>
          <p:nvPr/>
        </p:nvSpPr>
        <p:spPr>
          <a:xfrm>
            <a:off x="239318" y="2949629"/>
            <a:ext cx="4223919" cy="461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184" tIns="45598" rIns="91184" bIns="45598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latin typeface="Arial"/>
                <a:ea typeface="Arial"/>
              </a:rPr>
              <a:t>Основные изменения, вносимые </a:t>
            </a:r>
            <a:br>
              <a:rPr lang="ru-RU" sz="1600" spc="-1" dirty="0">
                <a:latin typeface="Arial"/>
                <a:ea typeface="Arial"/>
              </a:rPr>
            </a:br>
            <a:r>
              <a:rPr lang="ru-RU" sz="1600" spc="-1" dirty="0">
                <a:latin typeface="Arial"/>
                <a:ea typeface="Arial"/>
              </a:rPr>
              <a:t>в Федеральный закон от 6 октября </a:t>
            </a:r>
            <a:br>
              <a:rPr lang="ru-RU" sz="1600" spc="-1" dirty="0">
                <a:latin typeface="Arial"/>
                <a:ea typeface="Arial"/>
              </a:rPr>
            </a:br>
            <a:r>
              <a:rPr lang="ru-RU" sz="1600" spc="-1" dirty="0">
                <a:latin typeface="Arial"/>
                <a:ea typeface="Arial"/>
              </a:rPr>
              <a:t>1999 года № 184-ФЗ </a:t>
            </a: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rgbClr val="0082FE"/>
                </a:solidFill>
                <a:latin typeface="Arial"/>
                <a:ea typeface="Arial"/>
              </a:rPr>
              <a:t>«Об общих принципах организации законодательных (представительных) и исполнительных органов государственной власти субъектов Российской Федерации»</a:t>
            </a:r>
            <a:endParaRPr lang="ru-RU" sz="1600" spc="-1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9236" y="3213738"/>
            <a:ext cx="7343183" cy="1292639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ru-RU" sz="1900" spc="-1" dirty="0">
                <a:ea typeface="Arial"/>
              </a:rPr>
              <a:t>Наделение</a:t>
            </a:r>
            <a:r>
              <a:rPr lang="ru-RU" sz="1900" dirty="0"/>
              <a:t> </a:t>
            </a:r>
            <a:r>
              <a:rPr lang="ru-RU" sz="1900" spc="-1" dirty="0">
                <a:ea typeface="Arial"/>
              </a:rPr>
              <a:t>исполнительных органов государственной власти субъектов Российской Федерации </a:t>
            </a:r>
            <a:r>
              <a:rPr lang="ru-RU" sz="1900" b="1" dirty="0">
                <a:solidFill>
                  <a:schemeClr val="accent1"/>
                </a:solidFill>
              </a:rPr>
              <a:t>полномочиями по организации и предоставлению услуг по реабилитации и абилитации инвалидов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079124" y="3525879"/>
            <a:ext cx="672230" cy="28799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8" tIns="60949" rIns="121898" bIns="60949" rtlCol="0" anchor="ctr"/>
          <a:lstStyle/>
          <a:p>
            <a:pPr algn="ctr"/>
            <a:endParaRPr lang="ru-RU"/>
          </a:p>
        </p:txBody>
      </p:sp>
      <p:sp>
        <p:nvSpPr>
          <p:cNvPr id="14" name="CustomShape 1"/>
          <p:cNvSpPr/>
          <p:nvPr/>
        </p:nvSpPr>
        <p:spPr>
          <a:xfrm>
            <a:off x="239318" y="5254419"/>
            <a:ext cx="4223919" cy="947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184" tIns="45598" rIns="91184" bIns="45598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latin typeface="Arial"/>
                <a:ea typeface="Arial"/>
              </a:rPr>
              <a:t>Основные изменения, вносимые в Федеральный закон от 27 декабря </a:t>
            </a:r>
            <a:br>
              <a:rPr lang="ru-RU" sz="1600" spc="-1" dirty="0">
                <a:latin typeface="Arial"/>
                <a:ea typeface="Arial"/>
              </a:rPr>
            </a:br>
            <a:r>
              <a:rPr lang="ru-RU" sz="1600" spc="-1" dirty="0">
                <a:latin typeface="Arial"/>
                <a:ea typeface="Arial"/>
              </a:rPr>
              <a:t>2002 года № 184-ФЗ </a:t>
            </a: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rgbClr val="00B050"/>
                </a:solidFill>
                <a:latin typeface="Arial"/>
                <a:ea typeface="Arial"/>
              </a:rPr>
              <a:t>«О техническом регулировании»</a:t>
            </a:r>
            <a:endParaRPr lang="ru-RU" sz="1600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079124" y="5638603"/>
            <a:ext cx="672230" cy="287995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98" tIns="60949" rIns="121898" bIns="60949"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4655234" y="5350452"/>
            <a:ext cx="7343183" cy="705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9978" tIns="59989" rIns="119978" bIns="5998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900" dirty="0"/>
              <a:t>Исключение услуг по реабилитации и </a:t>
            </a:r>
            <a:r>
              <a:rPr lang="ru-RU" sz="1900" dirty="0" err="1"/>
              <a:t>абилитации</a:t>
            </a:r>
            <a:r>
              <a:rPr lang="ru-RU" sz="1900" dirty="0"/>
              <a:t> из вопросов, которые регулируются указанным законом</a:t>
            </a:r>
            <a:endParaRPr lang="ru-RU" sz="1900" spc="-1" dirty="0">
              <a:latin typeface="Arial"/>
            </a:endParaRPr>
          </a:p>
        </p:txBody>
      </p:sp>
      <p:grpSp>
        <p:nvGrpSpPr>
          <p:cNvPr id="24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799588" y="260906"/>
            <a:ext cx="344290" cy="384020"/>
            <a:chOff x="3907163" y="2276478"/>
            <a:chExt cx="449914" cy="501648"/>
          </a:xfrm>
        </p:grpSpPr>
        <p:sp>
          <p:nvSpPr>
            <p:cNvPr id="25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18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39822" y="6670154"/>
            <a:ext cx="731605" cy="313273"/>
          </a:xfrm>
          <a:prstGeom prst="rect">
            <a:avLst/>
          </a:prstGeom>
        </p:spPr>
        <p:txBody>
          <a:bodyPr spcFirstLastPara="1" wrap="square" lIns="91420" tIns="45698" rIns="91420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13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11" name="Google Shape;96;g8b0d11a752_0_0"/>
          <p:cNvSpPr txBox="1">
            <a:spLocks/>
          </p:cNvSpPr>
          <p:nvPr/>
        </p:nvSpPr>
        <p:spPr>
          <a:xfrm>
            <a:off x="11699481" y="6670154"/>
            <a:ext cx="731605" cy="313273"/>
          </a:xfrm>
          <a:prstGeom prst="rect">
            <a:avLst/>
          </a:prstGeom>
        </p:spPr>
        <p:txBody>
          <a:bodyPr spcFirstLastPara="1" wrap="square" lIns="91408" tIns="45698" rIns="91408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14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13" descr="Disabled-PNG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314" y="4678222"/>
            <a:ext cx="4084535" cy="1954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69002" y="452775"/>
            <a:ext cx="10124193" cy="1272419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3700" b="1" i="1" kern="0" dirty="0">
                <a:solidFill>
                  <a:srgbClr val="002060"/>
                </a:solidFill>
                <a:latin typeface="Arial" panose="020B0604020202020204" pitchFamily="34" charset="0"/>
                <a:ea typeface="SF Pro Text Heavy" pitchFamily="2" charset="0"/>
              </a:rPr>
              <a:t>Вступление Законопроекта в силу предполагается </a:t>
            </a:r>
            <a:r>
              <a:rPr lang="ru-RU" sz="3700" b="1" i="1" kern="0" dirty="0">
                <a:solidFill>
                  <a:srgbClr val="00B050"/>
                </a:solidFill>
                <a:latin typeface="Arial" panose="020B0604020202020204" pitchFamily="34" charset="0"/>
                <a:ea typeface="SF Pro Text Heavy" pitchFamily="2" charset="0"/>
              </a:rPr>
              <a:t>с </a:t>
            </a:r>
            <a:r>
              <a:rPr lang="ru-RU" sz="3700" b="1" i="1" u="sng" kern="0" dirty="0">
                <a:solidFill>
                  <a:srgbClr val="00B050"/>
                </a:solidFill>
                <a:latin typeface="Arial" panose="020B0604020202020204" pitchFamily="34" charset="0"/>
                <a:ea typeface="SF Pro Text Heavy" pitchFamily="2" charset="0"/>
              </a:rPr>
              <a:t>1 января 2023 г.</a:t>
            </a:r>
            <a:endParaRPr lang="ru-RU" u="sng" kern="0" dirty="0">
              <a:solidFill>
                <a:srgbClr val="002060"/>
              </a:solidFill>
              <a:latin typeface="Arial" panose="020B0604020202020204" pitchFamily="34" charset="0"/>
              <a:ea typeface="SF Pro Text Heavy" pitchFamily="2" charset="0"/>
            </a:endParaRPr>
          </a:p>
        </p:txBody>
      </p:sp>
      <p:sp>
        <p:nvSpPr>
          <p:cNvPr id="23" name="Фигура, имеющая форму буквы L 22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45345" y="2574730"/>
            <a:ext cx="718185" cy="359925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24" name="Фигура, имеющая форму буквы L 23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741340" y="750105"/>
            <a:ext cx="718185" cy="359925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cxnSp>
        <p:nvCxnSpPr>
          <p:cNvPr id="28" name="Google Shape;182;g8f672cf8d1_0_209"/>
          <p:cNvCxnSpPr/>
          <p:nvPr/>
        </p:nvCxnSpPr>
        <p:spPr>
          <a:xfrm flipV="1">
            <a:off x="4367240" y="6656357"/>
            <a:ext cx="6985877" cy="38556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" name="Группа 3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727580" y="260906"/>
            <a:ext cx="344290" cy="384020"/>
            <a:chOff x="3907163" y="2276478"/>
            <a:chExt cx="449914" cy="501648"/>
          </a:xfrm>
        </p:grpSpPr>
        <p:sp>
          <p:nvSpPr>
            <p:cNvPr id="33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latin typeface="Arial" panose="020B060402020202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679291" y="2181366"/>
            <a:ext cx="10124193" cy="2421718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3700" b="1" i="1" kern="0" dirty="0">
                <a:solidFill>
                  <a:srgbClr val="002060"/>
                </a:solidFill>
                <a:latin typeface="Arial" panose="020B0604020202020204" pitchFamily="34" charset="0"/>
                <a:ea typeface="SF Pro Text Heavy" pitchFamily="2" charset="0"/>
              </a:rPr>
              <a:t>Одновременно с Законопроектом разрабатываются порядка                            </a:t>
            </a:r>
            <a:r>
              <a:rPr lang="ru-RU" sz="3700" b="1" i="1" u="sng" kern="0" dirty="0">
                <a:solidFill>
                  <a:schemeClr val="accent5"/>
                </a:solidFill>
                <a:latin typeface="Arial" panose="020B0604020202020204" pitchFamily="34" charset="0"/>
                <a:ea typeface="SF Pro Text Heavy" pitchFamily="2" charset="0"/>
              </a:rPr>
              <a:t>30 подзаконных нормативных правовых актов</a:t>
            </a:r>
            <a:r>
              <a:rPr lang="ru-RU" sz="3700" b="1" i="1" kern="0" dirty="0">
                <a:solidFill>
                  <a:srgbClr val="002060"/>
                </a:solidFill>
                <a:latin typeface="Arial" panose="020B0604020202020204" pitchFamily="34" charset="0"/>
                <a:ea typeface="SF Pro Text Heavy" pitchFamily="2" charset="0"/>
              </a:rPr>
              <a:t> в развитие его положений</a:t>
            </a:r>
            <a:endParaRPr lang="ru-RU" u="sng" kern="0" dirty="0">
              <a:solidFill>
                <a:srgbClr val="002060"/>
              </a:solidFill>
              <a:latin typeface="Arial" panose="020B0604020202020204" pitchFamily="34" charset="0"/>
              <a:ea typeface="SF Pro Text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79" b="22553"/>
          <a:stretch/>
        </p:blipFill>
        <p:spPr>
          <a:xfrm>
            <a:off x="3970" y="0"/>
            <a:ext cx="12186444" cy="68595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F0B3F-6EF5-7246-95B9-0114FE26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474" y="1740303"/>
            <a:ext cx="6844892" cy="2388153"/>
          </a:xfrm>
        </p:spPr>
        <p:txBody>
          <a:bodyPr>
            <a:noAutofit/>
          </a:bodyPr>
          <a:lstStyle/>
          <a:p>
            <a:pPr algn="l" defTabSz="1219170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47773F"/>
                </a:solidFill>
                <a:latin typeface="a_Futurica ExtraBold" panose="020B0402020204020303" pitchFamily="34" charset="0"/>
              </a:rPr>
              <a:t>Законопроект</a:t>
            </a:r>
            <a:br>
              <a:rPr lang="ru-RU" sz="3200" b="1" dirty="0">
                <a:solidFill>
                  <a:srgbClr val="47773F"/>
                </a:solidFill>
                <a:latin typeface="a_Futurica ExtraBold" panose="020B0402020204020303" pitchFamily="34" charset="0"/>
              </a:rPr>
            </a:br>
            <a:r>
              <a:rPr lang="ru-RU" sz="3200" b="1" dirty="0">
                <a:solidFill>
                  <a:srgbClr val="47773F"/>
                </a:solidFill>
                <a:latin typeface="a_Futurica ExtraBold" panose="020B0402020204020303" pitchFamily="34" charset="0"/>
              </a:rPr>
              <a:t>«О внесении изменений в отдельные законодательные акты Российской Федерации по вопросам  комплексной реабилитации и </a:t>
            </a:r>
            <a:r>
              <a:rPr lang="ru-RU" sz="3200" b="1" dirty="0" err="1">
                <a:solidFill>
                  <a:srgbClr val="47773F"/>
                </a:solidFill>
                <a:latin typeface="a_Futurica ExtraBold" panose="020B0402020204020303" pitchFamily="34" charset="0"/>
              </a:rPr>
              <a:t>абилитации</a:t>
            </a:r>
            <a:r>
              <a:rPr lang="ru-RU" sz="3200" b="1" dirty="0">
                <a:solidFill>
                  <a:srgbClr val="47773F"/>
                </a:solidFill>
                <a:latin typeface="a_Futurica ExtraBold" panose="020B0402020204020303" pitchFamily="34" charset="0"/>
              </a:rPr>
              <a:t> инвалидов»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E8B44F-334F-154B-A645-4AF47E33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134" y="4797946"/>
            <a:ext cx="6367537" cy="1423469"/>
          </a:xfrm>
        </p:spPr>
        <p:txBody>
          <a:bodyPr>
            <a:normAutofit fontScale="85000" lnSpcReduction="20000"/>
          </a:bodyPr>
          <a:lstStyle/>
          <a:p>
            <a:pPr marL="143997" algn="r">
              <a:lnSpc>
                <a:spcPct val="120000"/>
              </a:lnSpc>
              <a:spcBef>
                <a:spcPts val="0"/>
              </a:spcBef>
            </a:pPr>
            <a:r>
              <a:rPr lang="ru-RU" b="1" dirty="0" err="1">
                <a:solidFill>
                  <a:srgbClr val="87B11C"/>
                </a:solidFill>
                <a:latin typeface="GEOMETRIA-MEDIUM" panose="020B0503020204020204" pitchFamily="34" charset="0"/>
              </a:rPr>
              <a:t>Афонина</a:t>
            </a:r>
            <a:r>
              <a:rPr lang="ru-RU" b="1" dirty="0">
                <a:solidFill>
                  <a:srgbClr val="87B11C"/>
                </a:solidFill>
                <a:latin typeface="GEOMETRIA-MEDIUM" panose="020B0503020204020204" pitchFamily="34" charset="0"/>
              </a:rPr>
              <a:t> Кира </a:t>
            </a:r>
            <a:r>
              <a:rPr lang="ru-RU" b="1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Павловна</a:t>
            </a:r>
            <a:r>
              <a:rPr lang="ru-RU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,</a:t>
            </a:r>
            <a:endParaRPr lang="ru-RU" dirty="0">
              <a:solidFill>
                <a:srgbClr val="87B11C"/>
              </a:solidFill>
              <a:latin typeface="GEOMETRIA-MEDIUM" panose="020B0503020204020204" pitchFamily="34" charset="0"/>
            </a:endParaRPr>
          </a:p>
          <a:p>
            <a:pPr marL="143997"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87B11C"/>
                </a:solidFill>
                <a:latin typeface="GEOMETRIA-MEDIUM" panose="020B0503020204020204" pitchFamily="34" charset="0"/>
              </a:rPr>
              <a:t>заместитель директора Департамента по делам инвалидов Министерства труда и социальной защиты Российской Федерации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970" y="12195"/>
            <a:ext cx="5990443" cy="314544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3859EF1-CBB6-034E-9F51-C96950E7E243}"/>
              </a:ext>
            </a:extLst>
          </p:cNvPr>
          <p:cNvCxnSpPr/>
          <p:nvPr/>
        </p:nvCxnSpPr>
        <p:spPr>
          <a:xfrm>
            <a:off x="1130153" y="4228098"/>
            <a:ext cx="3635527" cy="0"/>
          </a:xfrm>
          <a:prstGeom prst="line">
            <a:avLst/>
          </a:prstGeom>
          <a:ln w="28575">
            <a:solidFill>
              <a:srgbClr val="47773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11" name="Google Shape;96;g8b0d11a752_0_0"/>
          <p:cNvSpPr txBox="1">
            <a:spLocks/>
          </p:cNvSpPr>
          <p:nvPr/>
        </p:nvSpPr>
        <p:spPr>
          <a:xfrm>
            <a:off x="11699481" y="6669738"/>
            <a:ext cx="731605" cy="313273"/>
          </a:xfrm>
          <a:prstGeom prst="rect">
            <a:avLst/>
          </a:prstGeom>
        </p:spPr>
        <p:txBody>
          <a:bodyPr spcFirstLastPara="1" wrap="square" lIns="91408" tIns="45698" rIns="91408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2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13" descr="Disabled-PNG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314" y="4678222"/>
            <a:ext cx="4084535" cy="1954771"/>
          </a:xfrm>
          <a:prstGeom prst="rect">
            <a:avLst/>
          </a:prstGeom>
        </p:spPr>
      </p:pic>
      <p:sp>
        <p:nvSpPr>
          <p:cNvPr id="20" name="Фигура, имеющая форму буквы L 19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582634" y="805468"/>
            <a:ext cx="718185" cy="359925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9002" y="452775"/>
            <a:ext cx="10124193" cy="1067187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37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Более 1 млрд. </a:t>
            </a:r>
            <a:r>
              <a:rPr lang="ru-RU" sz="3700" b="1" i="1" kern="0" dirty="0">
                <a:solidFill>
                  <a:srgbClr val="2997FF"/>
                </a:solidFill>
                <a:latin typeface="Geometria" pitchFamily="34" charset="-52"/>
                <a:ea typeface="SF Pro Text Heavy" pitchFamily="2" charset="0"/>
              </a:rPr>
              <a:t>(15%)</a:t>
            </a:r>
          </a:p>
          <a:p>
            <a:r>
              <a:rPr lang="ru-RU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людей в мире имеют ту или иную форму </a:t>
            </a:r>
            <a:r>
              <a:rPr lang="ru-RU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инвалидности,</a:t>
            </a:r>
            <a:endParaRPr lang="ru-RU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23" name="Фигура, имеющая форму буквы L 22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45343" y="3217244"/>
            <a:ext cx="718185" cy="359925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24" name="Фигура, имеющая форму буквы L 23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17291" y="1964058"/>
            <a:ext cx="718185" cy="359925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2465" y="1434852"/>
            <a:ext cx="10122796" cy="1436605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37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из них 95 млн.</a:t>
            </a:r>
            <a:r>
              <a:rPr lang="ru-RU" sz="3700" b="1" i="1" kern="0" dirty="0">
                <a:solidFill>
                  <a:srgbClr val="2997FF"/>
                </a:solidFill>
                <a:latin typeface="Geometria" pitchFamily="34" charset="-52"/>
                <a:ea typeface="SF Pro Text Heavy" pitchFamily="2" charset="0"/>
              </a:rPr>
              <a:t> (5,1%)</a:t>
            </a:r>
          </a:p>
          <a:p>
            <a:r>
              <a:rPr lang="ru-RU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дети-инвалиды, при этом 13 млн. (0,7%) детей имеют тяжелые формы </a:t>
            </a:r>
            <a:r>
              <a:rPr lang="ru-RU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инвалидности</a:t>
            </a:r>
            <a:r>
              <a:rPr lang="ru-RU" kern="0" baseline="3000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1</a:t>
            </a:r>
            <a:r>
              <a:rPr lang="ru-RU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 </a:t>
            </a:r>
            <a:endParaRPr lang="ru-RU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7716" y="2809819"/>
            <a:ext cx="10122796" cy="2011254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3700" b="1" i="1" kern="0" dirty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11,71 млн. инвалидов в Российской Федерации,</a:t>
            </a:r>
          </a:p>
          <a:p>
            <a:r>
              <a:rPr lang="ru-RU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                                     </a:t>
            </a:r>
            <a:r>
              <a:rPr lang="ru-RU" u="sng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из </a:t>
            </a:r>
            <a:r>
              <a:rPr lang="ru-RU" u="sng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них</a:t>
            </a:r>
            <a:r>
              <a:rPr lang="ru-RU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: взрослых лиц </a:t>
            </a:r>
            <a:r>
              <a:rPr lang="ru-RU" b="1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10,8 </a:t>
            </a:r>
            <a:r>
              <a:rPr lang="ru-RU" b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млн. (</a:t>
            </a:r>
            <a:r>
              <a:rPr lang="ru-RU" b="1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9,3%); </a:t>
            </a:r>
            <a:endParaRPr lang="ru-RU" b="1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  <a:p>
            <a:r>
              <a:rPr lang="ru-RU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	  </a:t>
            </a:r>
            <a:r>
              <a:rPr lang="ru-RU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                    детей-инвалидов </a:t>
            </a:r>
            <a:r>
              <a:rPr lang="ru-RU" b="1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704,5 </a:t>
            </a:r>
            <a:r>
              <a:rPr lang="ru-RU" b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тыс. (2,3</a:t>
            </a:r>
            <a:r>
              <a:rPr lang="ru-RU" b="1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%)</a:t>
            </a:r>
            <a:r>
              <a:rPr lang="ru-RU" kern="0" baseline="3000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2</a:t>
            </a:r>
            <a:r>
              <a:rPr lang="ru-RU" b="1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 </a:t>
            </a:r>
            <a:endParaRPr lang="ru-RU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cxnSp>
        <p:nvCxnSpPr>
          <p:cNvPr id="28" name="Google Shape;182;g8f672cf8d1_0_209"/>
          <p:cNvCxnSpPr/>
          <p:nvPr/>
        </p:nvCxnSpPr>
        <p:spPr>
          <a:xfrm flipV="1">
            <a:off x="4559236" y="5446485"/>
            <a:ext cx="6985877" cy="38556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Прямоугольник 29"/>
          <p:cNvSpPr/>
          <p:nvPr/>
        </p:nvSpPr>
        <p:spPr>
          <a:xfrm>
            <a:off x="4367240" y="5542519"/>
            <a:ext cx="7596314" cy="861974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ru-RU" sz="1600" baseline="30000" dirty="0">
                <a:solidFill>
                  <a:srgbClr val="0083FF"/>
                </a:solidFill>
                <a:latin typeface="Geometria" pitchFamily="34" charset="-52"/>
              </a:rPr>
              <a:t>1 </a:t>
            </a:r>
            <a:r>
              <a:rPr lang="ru-RU" sz="1600" dirty="0">
                <a:solidFill>
                  <a:srgbClr val="0083FF"/>
                </a:solidFill>
                <a:latin typeface="Geometria" pitchFamily="34" charset="-52"/>
              </a:rPr>
              <a:t>по данным «Всемирного доклада об инвалидности» ВОЗ</a:t>
            </a:r>
          </a:p>
          <a:p>
            <a:r>
              <a:rPr lang="ru-RU" sz="1600" baseline="30000" dirty="0">
                <a:solidFill>
                  <a:srgbClr val="0083FF"/>
                </a:solidFill>
                <a:latin typeface="Geometria" pitchFamily="34" charset="-52"/>
              </a:rPr>
              <a:t> </a:t>
            </a:r>
            <a:r>
              <a:rPr lang="ru-RU" sz="1600" kern="0" baseline="30000" dirty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2 </a:t>
            </a:r>
            <a:r>
              <a:rPr lang="ru-RU" sz="1600" dirty="0">
                <a:solidFill>
                  <a:srgbClr val="0083FF"/>
                </a:solidFill>
                <a:latin typeface="Geometria" pitchFamily="34" charset="-52"/>
              </a:rPr>
              <a:t>по данным ФГИС Федеральный реестр инвалидов по состоянию на 1 февраля 2021 г.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553639" y="260906"/>
            <a:ext cx="344290" cy="384020"/>
            <a:chOff x="3907163" y="2276478"/>
            <a:chExt cx="449914" cy="501648"/>
          </a:xfrm>
        </p:grpSpPr>
        <p:sp>
          <p:nvSpPr>
            <p:cNvPr id="33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latin typeface="Arial" panose="020B060402020202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grpSp>
        <p:nvGrpSpPr>
          <p:cNvPr id="31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553631" y="260906"/>
            <a:ext cx="344290" cy="384020"/>
            <a:chOff x="3907163" y="2276478"/>
            <a:chExt cx="449914" cy="501648"/>
          </a:xfrm>
        </p:grpSpPr>
        <p:sp>
          <p:nvSpPr>
            <p:cNvPr id="35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4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11" name="Google Shape;96;g8b0d11a752_0_0"/>
          <p:cNvSpPr txBox="1">
            <a:spLocks/>
          </p:cNvSpPr>
          <p:nvPr/>
        </p:nvSpPr>
        <p:spPr>
          <a:xfrm>
            <a:off x="11699481" y="6694912"/>
            <a:ext cx="731605" cy="313273"/>
          </a:xfrm>
          <a:prstGeom prst="rect">
            <a:avLst/>
          </a:prstGeom>
        </p:spPr>
        <p:txBody>
          <a:bodyPr spcFirstLastPara="1" wrap="square" lIns="91408" tIns="45698" rIns="91408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3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sp>
        <p:nvSpPr>
          <p:cNvPr id="29" name="Загнутый угол 28"/>
          <p:cNvSpPr/>
          <p:nvPr/>
        </p:nvSpPr>
        <p:spPr>
          <a:xfrm>
            <a:off x="4421257" y="438055"/>
            <a:ext cx="1865946" cy="2223476"/>
          </a:xfrm>
          <a:prstGeom prst="foldedCorner">
            <a:avLst/>
          </a:prstGeom>
          <a:solidFill>
            <a:srgbClr val="002060">
              <a:alpha val="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4367240" y="452775"/>
            <a:ext cx="1309642" cy="61569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pPr algn="ctr"/>
            <a:r>
              <a:rPr lang="ru-RU" sz="1600" b="1" i="1" kern="0" dirty="0">
                <a:solidFill>
                  <a:srgbClr val="002060"/>
                </a:solidFill>
                <a:latin typeface="Arial" panose="020B0604020202020204" pitchFamily="34" charset="0"/>
                <a:ea typeface="SF Pro Text Heavy" pitchFamily="2" charset="0"/>
              </a:rPr>
              <a:t>ИПРА</a:t>
            </a:r>
          </a:p>
          <a:p>
            <a:pPr algn="ctr"/>
            <a:r>
              <a:rPr lang="ru-RU" sz="1600" b="1" i="1" kern="0" dirty="0">
                <a:solidFill>
                  <a:srgbClr val="002060"/>
                </a:solidFill>
                <a:latin typeface="Arial" panose="020B0604020202020204" pitchFamily="34" charset="0"/>
                <a:ea typeface="SF Pro Text Heavy" pitchFamily="2" charset="0"/>
              </a:rPr>
              <a:t> инвалида</a:t>
            </a:r>
          </a:p>
        </p:txBody>
      </p:sp>
      <p:pic>
        <p:nvPicPr>
          <p:cNvPr id="32" name="Рисунок 31" descr="12105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1223" y="1898522"/>
            <a:ext cx="705318" cy="6669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5327221" y="2085334"/>
            <a:ext cx="671987" cy="29236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100" b="1" kern="0" dirty="0">
                <a:solidFill>
                  <a:schemeClr val="accent5"/>
                </a:solidFill>
                <a:latin typeface="Arial" panose="020B0604020202020204" pitchFamily="34" charset="0"/>
                <a:ea typeface="SF Pro Text Heavy" pitchFamily="2" charset="0"/>
              </a:rPr>
              <a:t>МСЭ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4847231" y="1028972"/>
            <a:ext cx="1354814" cy="861974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pPr algn="ctr"/>
            <a:r>
              <a:rPr lang="ru-RU" sz="1600" b="1" i="1" kern="0" dirty="0">
                <a:solidFill>
                  <a:srgbClr val="002060"/>
                </a:solidFill>
                <a:latin typeface="Arial" panose="020B0604020202020204" pitchFamily="34" charset="0"/>
                <a:ea typeface="SF Pro Text Heavy" pitchFamily="2" charset="0"/>
              </a:rPr>
              <a:t>ИПРА</a:t>
            </a:r>
          </a:p>
          <a:p>
            <a:pPr algn="ctr"/>
            <a:r>
              <a:rPr lang="ru-RU" sz="1600" b="1" i="1" kern="0" dirty="0">
                <a:solidFill>
                  <a:srgbClr val="002060"/>
                </a:solidFill>
                <a:latin typeface="Arial" panose="020B0604020202020204" pitchFamily="34" charset="0"/>
                <a:ea typeface="SF Pro Text Heavy" pitchFamily="2" charset="0"/>
              </a:rPr>
              <a:t> ребенка-инвалида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6800569" y="344243"/>
            <a:ext cx="3233306" cy="354019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500" b="1" i="1" kern="0" dirty="0">
                <a:solidFill>
                  <a:schemeClr val="accent5"/>
                </a:solidFill>
                <a:latin typeface="Geometria" pitchFamily="34" charset="-52"/>
                <a:ea typeface="SF Pro Text Heavy" pitchFamily="2" charset="0"/>
              </a:rPr>
              <a:t>МЕДИЦИНСКАЯ </a:t>
            </a:r>
            <a:r>
              <a:rPr lang="ru-RU" sz="1500" i="1" kern="0" dirty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реабилитация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6476953" y="690765"/>
            <a:ext cx="2978191" cy="354019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5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СОЦИАЛЬНАЯ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6800109" y="1012114"/>
            <a:ext cx="3637368" cy="584753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500" b="1" i="1" kern="0" dirty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ПСИХОЛОГО-ПЕДАГОГИЧЕСКАЯ </a:t>
            </a:r>
          </a:p>
          <a:p>
            <a:r>
              <a:rPr lang="ru-RU" sz="1500" b="1" i="1" kern="0" dirty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И ПРОФЕССИОНАЛЬНАЯ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6767195" y="2181367"/>
            <a:ext cx="3093512" cy="584905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500" b="1" i="1" kern="0" dirty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ФИЗИЧЕСКАЯ КУЛЬТУРА, СПОРТ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10223129" y="260709"/>
            <a:ext cx="1227203" cy="43098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en-US" sz="2000" b="1" i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99</a:t>
            </a:r>
            <a:r>
              <a:rPr lang="ru-RU" sz="2000" b="1" i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,8%</a:t>
            </a:r>
            <a:endParaRPr lang="ru-RU" sz="2000" i="1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10223129" y="694019"/>
            <a:ext cx="1227203" cy="43098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000" b="1" i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97,9 %</a:t>
            </a:r>
            <a:endParaRPr lang="ru-RU" sz="2000" i="1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10223129" y="1125005"/>
            <a:ext cx="1227203" cy="43098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000" b="1" i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53,2%</a:t>
            </a:r>
            <a:endParaRPr lang="ru-RU" sz="2000" i="1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10223129" y="1558315"/>
            <a:ext cx="1227203" cy="43098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000" b="1" i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31,7%</a:t>
            </a:r>
            <a:endParaRPr lang="ru-RU" sz="2000" i="1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6382405" y="1596462"/>
            <a:ext cx="3093512" cy="584905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5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ТЕХНИЧЕСКИЕ  СРЕДСТВА</a:t>
            </a:r>
          </a:p>
          <a:p>
            <a:r>
              <a:rPr lang="ru-RU" sz="1500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реабилитации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8A78D8A-B969-454A-A1FD-19362229F520}"/>
              </a:ext>
            </a:extLst>
          </p:cNvPr>
          <p:cNvSpPr txBox="1"/>
          <p:nvPr/>
        </p:nvSpPr>
        <p:spPr>
          <a:xfrm>
            <a:off x="10223129" y="2085334"/>
            <a:ext cx="1227203" cy="43098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000" b="1" i="1" kern="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24,8%</a:t>
            </a:r>
            <a:endParaRPr lang="ru-RU" sz="2000" i="1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cxnSp>
        <p:nvCxnSpPr>
          <p:cNvPr id="74" name="Google Shape;182;g8f672cf8d1_0_209"/>
          <p:cNvCxnSpPr/>
          <p:nvPr/>
        </p:nvCxnSpPr>
        <p:spPr>
          <a:xfrm>
            <a:off x="719310" y="3525828"/>
            <a:ext cx="10779217" cy="1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911306" y="3651307"/>
            <a:ext cx="10604223" cy="738816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417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ИСПОЛНЕНИЕ МЕРОПРИЯТИЙ ПО РЕАБИЛИТАЦИИ И АБИЛИТАЦИИ ИНВАЛИДОВ ВОЗЛОЖЕНО НА СУБЪЕКТЫ РОССИЙСКОЙ ФЕДЕРАЦИИ </a:t>
            </a:r>
          </a:p>
        </p:txBody>
      </p:sp>
      <p:cxnSp>
        <p:nvCxnSpPr>
          <p:cNvPr id="76" name="Google Shape;182;g8f672cf8d1_0_209"/>
          <p:cNvCxnSpPr/>
          <p:nvPr/>
        </p:nvCxnSpPr>
        <p:spPr>
          <a:xfrm>
            <a:off x="719309" y="4510874"/>
            <a:ext cx="10847793" cy="0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TextBox 77"/>
          <p:cNvSpPr txBox="1"/>
          <p:nvPr/>
        </p:nvSpPr>
        <p:spPr>
          <a:xfrm>
            <a:off x="431315" y="4551549"/>
            <a:ext cx="4799908" cy="2400635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900" b="1" i="1" kern="0" dirty="0">
                <a:solidFill>
                  <a:schemeClr val="accent5"/>
                </a:solidFill>
                <a:latin typeface="Geometria" pitchFamily="34" charset="-52"/>
                <a:ea typeface="SF Pro Text Heavy" pitchFamily="2" charset="0"/>
              </a:rPr>
              <a:t>1 тыс. </a:t>
            </a:r>
            <a:r>
              <a:rPr lang="ru-RU" sz="19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специализированных реабилитационных центров для инвалидов и детей-инвалидов и                    </a:t>
            </a:r>
            <a:r>
              <a:rPr lang="ru-RU" sz="19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30 тыс.</a:t>
            </a:r>
            <a:r>
              <a:rPr lang="ru-RU" sz="1900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 </a:t>
            </a:r>
            <a:r>
              <a:rPr lang="ru-RU" sz="19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организаций в различных сферах, осуществляющих элементы реабилитационной деятельности, не объединены на системной основе</a:t>
            </a:r>
          </a:p>
          <a:p>
            <a:endParaRPr lang="ru-RU" sz="1500" kern="0" dirty="0">
              <a:solidFill>
                <a:srgbClr val="00417F"/>
              </a:solidFill>
              <a:latin typeface="Geometria" pitchFamily="34" charset="-52"/>
              <a:ea typeface="SF Pro Text Heavy" pitchFamily="2" charset="0"/>
            </a:endParaRPr>
          </a:p>
        </p:txBody>
      </p:sp>
      <p:pic>
        <p:nvPicPr>
          <p:cNvPr id="85" name="Рисунок 84" descr="Disabled-PNG-Pho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31315" y="2085334"/>
            <a:ext cx="1226691" cy="15767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95298" y="351335"/>
            <a:ext cx="3167940" cy="3078459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b="1" i="1" kern="0" dirty="0" smtClean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100% </a:t>
            </a:r>
            <a:r>
              <a:rPr lang="ru-RU" b="1" i="1" kern="0" dirty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инвалидов </a:t>
            </a:r>
            <a:r>
              <a:rPr lang="ru-RU" b="1" i="1" kern="0" dirty="0" smtClean="0">
                <a:solidFill>
                  <a:srgbClr val="0083FF"/>
                </a:solidFill>
                <a:latin typeface="Geometria" pitchFamily="34" charset="-52"/>
                <a:ea typeface="SF Pro Text Heavy" pitchFamily="2" charset="0"/>
              </a:rPr>
              <a:t>и детей-инвалидов нуждаются в различных формах реабилитации и абилитации</a:t>
            </a:r>
          </a:p>
          <a:p>
            <a:r>
              <a:rPr lang="ru-RU" b="1" kern="0" dirty="0" smtClean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 </a:t>
            </a:r>
            <a:endParaRPr lang="ru-RU" kern="0" dirty="0">
              <a:solidFill>
                <a:srgbClr val="002060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50" name="Фигура, имеющая форму буквы L 49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453346" y="1134238"/>
            <a:ext cx="718185" cy="359925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553639" y="260906"/>
            <a:ext cx="344290" cy="384020"/>
            <a:chOff x="3907163" y="2276478"/>
            <a:chExt cx="449914" cy="501648"/>
          </a:xfrm>
        </p:grpSpPr>
        <p:sp>
          <p:nvSpPr>
            <p:cNvPr id="54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latin typeface="Arial" panose="020B0604020202020204" pitchFamily="34" charset="0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57" name="Стрелка вниз 56"/>
          <p:cNvSpPr/>
          <p:nvPr/>
        </p:nvSpPr>
        <p:spPr>
          <a:xfrm>
            <a:off x="5231223" y="2757564"/>
            <a:ext cx="383993" cy="672230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191205" y="4594984"/>
            <a:ext cx="5567894" cy="2231358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9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существующая организация  реабилитационной инфраструктуры </a:t>
            </a:r>
          </a:p>
          <a:p>
            <a:r>
              <a:rPr lang="ru-RU" sz="2700" b="1" i="1" u="sng" kern="0" dirty="0">
                <a:solidFill>
                  <a:schemeClr val="accent1"/>
                </a:solidFill>
                <a:latin typeface="Geometria" pitchFamily="34" charset="-52"/>
                <a:ea typeface="SF Pro Text Heavy" pitchFamily="2" charset="0"/>
              </a:rPr>
              <a:t>не позволяет </a:t>
            </a:r>
          </a:p>
          <a:p>
            <a:r>
              <a:rPr lang="ru-RU" sz="19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быстро, эффективно и в полном объеме предоставить инвалидам современные и качественные реабилитационные услуги </a:t>
            </a:r>
          </a:p>
          <a:p>
            <a:endParaRPr lang="ru-RU" sz="1500" kern="0" dirty="0">
              <a:solidFill>
                <a:srgbClr val="00417F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5375151" y="4918460"/>
            <a:ext cx="384132" cy="863984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591495" y="2662490"/>
            <a:ext cx="2251840" cy="292366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pPr algn="ctr"/>
            <a:r>
              <a:rPr lang="ru-RU" sz="1100" b="1" i="1" dirty="0">
                <a:solidFill>
                  <a:srgbClr val="002060"/>
                </a:solidFill>
              </a:rPr>
              <a:t> 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99300" y="4486156"/>
            <a:ext cx="1535971" cy="451491"/>
          </a:xfrm>
          <a:prstGeom prst="rect">
            <a:avLst/>
          </a:prstGeom>
          <a:noFill/>
          <a:ln w="25400"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100" b="1" u="sng" dirty="0">
                <a:solidFill>
                  <a:srgbClr val="00B050"/>
                </a:solidFill>
                <a:latin typeface="Geometria" pitchFamily="34" charset="-52"/>
                <a:cs typeface="Arial" pitchFamily="34" charset="0"/>
              </a:rPr>
              <a:t>ЗАДАЧА</a:t>
            </a:r>
            <a:r>
              <a:rPr lang="ru-RU" sz="2100" b="1" dirty="0">
                <a:solidFill>
                  <a:srgbClr val="00B050"/>
                </a:solidFill>
                <a:latin typeface="Geometria" pitchFamily="34" charset="-52"/>
                <a:cs typeface="Arial" pitchFamily="34" charset="0"/>
              </a:rPr>
              <a:t>:</a:t>
            </a:r>
            <a:endParaRPr lang="ru-RU" sz="2100" dirty="0">
              <a:solidFill>
                <a:srgbClr val="00B050"/>
              </a:solidFill>
              <a:latin typeface="Geometria" pitchFamily="34" charset="-52"/>
              <a:cs typeface="Arial" pitchFamily="34" charset="0"/>
            </a:endParaRPr>
          </a:p>
        </p:txBody>
      </p:sp>
      <p:sp>
        <p:nvSpPr>
          <p:cNvPr id="105" name="Фигура, имеющая форму буквы L 104">
            <a:extLst>
              <a:ext uri="{FF2B5EF4-FFF2-40B4-BE49-F238E27FC236}">
                <a16:creationId xmlns:a16="http://schemas.microsoft.com/office/drawing/2014/main" xmlns="" id="{176D63EB-230B-4D13-BD22-70A21E3D3256}"/>
              </a:ext>
            </a:extLst>
          </p:cNvPr>
          <p:cNvSpPr/>
          <p:nvPr/>
        </p:nvSpPr>
        <p:spPr>
          <a:xfrm rot="18900000">
            <a:off x="385532" y="5593366"/>
            <a:ext cx="706999" cy="43503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35316" y="932939"/>
            <a:ext cx="3551932" cy="1632559"/>
          </a:xfrm>
          <a:prstGeom prst="roundRect">
            <a:avLst/>
          </a:prstGeom>
          <a:noFill/>
          <a:ln>
            <a:solidFill>
              <a:srgbClr val="29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8111168" y="932939"/>
            <a:ext cx="3359936" cy="1632559"/>
          </a:xfrm>
          <a:prstGeom prst="roundRect">
            <a:avLst/>
          </a:prstGeom>
          <a:noFill/>
          <a:ln>
            <a:solidFill>
              <a:srgbClr val="29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079245" y="932939"/>
            <a:ext cx="3839927" cy="1632559"/>
          </a:xfrm>
          <a:prstGeom prst="roundRect">
            <a:avLst/>
          </a:prstGeom>
          <a:noFill/>
          <a:ln>
            <a:solidFill>
              <a:srgbClr val="29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35316" y="2757564"/>
            <a:ext cx="5663892" cy="1344461"/>
          </a:xfrm>
          <a:prstGeom prst="roundRect">
            <a:avLst/>
          </a:prstGeom>
          <a:noFill/>
          <a:ln>
            <a:solidFill>
              <a:srgbClr val="29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6095207" y="2757564"/>
            <a:ext cx="5375897" cy="1344461"/>
          </a:xfrm>
          <a:prstGeom prst="roundRect">
            <a:avLst/>
          </a:prstGeom>
          <a:noFill/>
          <a:ln>
            <a:solidFill>
              <a:srgbClr val="29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/>
          </a:p>
        </p:txBody>
      </p:sp>
      <p:sp>
        <p:nvSpPr>
          <p:cNvPr id="114" name="Прямоугольник 113"/>
          <p:cNvSpPr/>
          <p:nvPr/>
        </p:nvSpPr>
        <p:spPr>
          <a:xfrm>
            <a:off x="431314" y="932939"/>
            <a:ext cx="3359936" cy="1600789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Отсутствие законодательного и </a:t>
            </a:r>
          </a:p>
          <a:p>
            <a:r>
              <a:rPr lang="ru-RU" sz="1600" b="1" i="1" dirty="0">
                <a:solidFill>
                  <a:srgbClr val="00B05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нормативно-правового регулирования </a:t>
            </a:r>
            <a:r>
              <a:rPr lang="ru-RU" sz="1600" dirty="0">
                <a:solidFill>
                  <a:srgbClr val="00206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системы комплексной реабилитации и абилитации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079245" y="932939"/>
            <a:ext cx="3935925" cy="1108234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ru-RU" sz="1600" b="1" i="1" dirty="0">
                <a:solidFill>
                  <a:schemeClr val="accent5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Отсутствие эффективных механизмов взаимодействия различных звеньев системы </a:t>
            </a:r>
            <a:r>
              <a:rPr lang="ru-RU" sz="1600" dirty="0">
                <a:solidFill>
                  <a:srgbClr val="00206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комплексной реабилитации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111168" y="932939"/>
            <a:ext cx="3455934" cy="1600416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Недостаточное развитие информационных технологий</a:t>
            </a:r>
            <a:r>
              <a:rPr lang="ru-RU" sz="1600" b="1" i="1" dirty="0">
                <a:solidFill>
                  <a:srgbClr val="00206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обеспечивающих координацию реабилитационных мероприятий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27313" y="2853597"/>
            <a:ext cx="5279899" cy="1108234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ru-RU" sz="1600" b="1" i="1" dirty="0">
                <a:solidFill>
                  <a:schemeClr val="accent5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Отсутствие системы сопровождения инвалидов и их семей</a:t>
            </a:r>
            <a:r>
              <a:rPr lang="ru-RU" sz="1600" dirty="0">
                <a:solidFill>
                  <a:schemeClr val="accent5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при получении необходимых реабилитационных услуг, организации жизнеустройства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6191205" y="2853597"/>
            <a:ext cx="5183901" cy="1108234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Дефицит специализированных реабилитационных организаций</a:t>
            </a:r>
            <a:r>
              <a:rPr lang="ru-RU" sz="1600" dirty="0">
                <a:solidFill>
                  <a:srgbClr val="00B05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различной направленности и </a:t>
            </a:r>
            <a:r>
              <a:rPr lang="ru-RU" sz="1600" b="1" i="1" dirty="0">
                <a:solidFill>
                  <a:schemeClr val="accent5"/>
                </a:solidFill>
                <a:latin typeface="Geometria" pitchFamily="34" charset="-52"/>
                <a:ea typeface="Verdana" pitchFamily="34" charset="0"/>
                <a:cs typeface="Arial" pitchFamily="34" charset="0"/>
              </a:rPr>
              <a:t>квалифицированного кадрового обеспечения</a:t>
            </a:r>
          </a:p>
        </p:txBody>
      </p:sp>
      <p:sp>
        <p:nvSpPr>
          <p:cNvPr id="130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99481" y="6669738"/>
            <a:ext cx="731605" cy="313273"/>
          </a:xfrm>
          <a:prstGeom prst="rect">
            <a:avLst/>
          </a:prstGeom>
        </p:spPr>
        <p:txBody>
          <a:bodyPr spcFirstLastPara="1" wrap="square" lIns="91408" tIns="45698" rIns="91408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4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553639" y="260906"/>
            <a:ext cx="344290" cy="384020"/>
            <a:chOff x="3907163" y="2276478"/>
            <a:chExt cx="449914" cy="501648"/>
          </a:xfrm>
        </p:grpSpPr>
        <p:sp>
          <p:nvSpPr>
            <p:cNvPr id="152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latin typeface="Arial" panose="020B0604020202020204" pitchFamily="34" charset="0"/>
              </a:endParaRPr>
            </a:p>
          </p:txBody>
        </p:sp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50" y="5350452"/>
            <a:ext cx="2050329" cy="144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Google Shape;182;g8f672cf8d1_0_209"/>
          <p:cNvCxnSpPr/>
          <p:nvPr/>
        </p:nvCxnSpPr>
        <p:spPr>
          <a:xfrm>
            <a:off x="3215261" y="4294090"/>
            <a:ext cx="8255843" cy="0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3119263" y="5525110"/>
            <a:ext cx="5904565" cy="1169803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Geometria" pitchFamily="34" charset="-52"/>
              </a:rPr>
              <a:t>ПОВЫШЕНИЕ ДОСТУПНОСТИ КАЧЕСТВЕННЫХ И ЭФФЕКТИВНЫХ  </a:t>
            </a:r>
            <a:r>
              <a:rPr lang="ru-RU" sz="1600" b="1" i="1" dirty="0">
                <a:solidFill>
                  <a:srgbClr val="009644"/>
                </a:solidFill>
                <a:latin typeface="Geometria" pitchFamily="34" charset="-52"/>
              </a:rPr>
              <a:t>УСЛУГ</a:t>
            </a:r>
            <a:r>
              <a:rPr lang="ru-RU" sz="1600" b="1" i="1" dirty="0">
                <a:solidFill>
                  <a:srgbClr val="002060"/>
                </a:solidFill>
                <a:latin typeface="Geometria" pitchFamily="34" charset="-52"/>
              </a:rPr>
              <a:t> ПО КОМПЛЕКСНОЙ РЕАБИЛИТАЦИИ</a:t>
            </a:r>
          </a:p>
          <a:p>
            <a:pPr algn="ctr"/>
            <a:endParaRPr lang="ru-RU" sz="2000" b="1" dirty="0">
              <a:solidFill>
                <a:srgbClr val="00417F"/>
              </a:solidFill>
              <a:latin typeface="Geometria" pitchFamily="34" charset="-52"/>
              <a:ea typeface="SF Pro Text Semibold" pitchFamily="2" charset="0"/>
              <a:cs typeface="Arial" panose="020B0604020202020204" pitchFamily="34" charset="0"/>
            </a:endParaRPr>
          </a:p>
        </p:txBody>
      </p:sp>
      <p:cxnSp>
        <p:nvCxnSpPr>
          <p:cNvPr id="60" name="Google Shape;182;g8f672cf8d1_0_209"/>
          <p:cNvCxnSpPr/>
          <p:nvPr/>
        </p:nvCxnSpPr>
        <p:spPr>
          <a:xfrm>
            <a:off x="3215261" y="5446485"/>
            <a:ext cx="6239881" cy="0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TextBox 60"/>
          <p:cNvSpPr txBox="1"/>
          <p:nvPr/>
        </p:nvSpPr>
        <p:spPr>
          <a:xfrm>
            <a:off x="3119263" y="4294090"/>
            <a:ext cx="6239881" cy="1292942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Geometria" pitchFamily="34" charset="-52"/>
              </a:rPr>
              <a:t>ПОДГОТОВКА И ДОСТИЖЕНИЕ СОЦИАЛЬНОЙ АДАПТАЦИИ И ИНТЕГРАЦИИ</a:t>
            </a:r>
            <a:r>
              <a:rPr lang="en-US" sz="1600" b="1" i="1" dirty="0">
                <a:solidFill>
                  <a:srgbClr val="002060"/>
                </a:solidFill>
                <a:latin typeface="Geometria" pitchFamily="34" charset="-52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Geometria" pitchFamily="34" charset="-52"/>
              </a:rPr>
              <a:t>ИНВАЛИДА В КОНТЕКСТЕ </a:t>
            </a:r>
            <a:r>
              <a:rPr lang="ru-RU" sz="1600" b="1" i="1" dirty="0">
                <a:solidFill>
                  <a:srgbClr val="00B050"/>
                </a:solidFill>
                <a:latin typeface="Geometria" pitchFamily="34" charset="-52"/>
              </a:rPr>
              <a:t>ВСЕХ</a:t>
            </a:r>
            <a:r>
              <a:rPr lang="ru-RU" sz="1600" b="1" i="1" dirty="0">
                <a:latin typeface="Geometria" pitchFamily="34" charset="-52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Geometria" pitchFamily="34" charset="-52"/>
              </a:rPr>
              <a:t>СФЕР ЕГО ЖИЗНЕДЕЯТЕЛЬНОСТИ, </a:t>
            </a:r>
            <a:r>
              <a:rPr lang="ru-RU" sz="1600" b="1" i="1" dirty="0">
                <a:solidFill>
                  <a:schemeClr val="accent5"/>
                </a:solidFill>
                <a:latin typeface="Geometria" pitchFamily="34" charset="-52"/>
              </a:rPr>
              <a:t>МАКСИМАЛЬНОЙ ИНКЛЮЗИИ</a:t>
            </a:r>
          </a:p>
          <a:p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Geometria" pitchFamily="34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1199300" y="5734584"/>
            <a:ext cx="2252383" cy="451491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100" b="1" u="sng" dirty="0">
                <a:solidFill>
                  <a:schemeClr val="accent5"/>
                </a:solidFill>
                <a:latin typeface="Geometria" pitchFamily="34" charset="-52"/>
              </a:rPr>
              <a:t>ЦЕЛЬ</a:t>
            </a:r>
            <a:r>
              <a:rPr lang="ru-RU" sz="2100" b="1" dirty="0">
                <a:solidFill>
                  <a:schemeClr val="accent5"/>
                </a:solidFill>
                <a:latin typeface="Geometria" pitchFamily="34" charset="-52"/>
              </a:rPr>
              <a:t>:</a:t>
            </a:r>
            <a:endParaRPr lang="ru-RU" sz="2000" b="1" dirty="0">
              <a:solidFill>
                <a:schemeClr val="accent5"/>
              </a:solidFill>
              <a:latin typeface="Geometria" pitchFamily="34" charset="-52"/>
              <a:ea typeface="SF Pro Text Semibold" pitchFamily="2" charset="0"/>
              <a:cs typeface="Arial" panose="020B0604020202020204" pitchFamily="34" charset="0"/>
            </a:endParaRPr>
          </a:p>
        </p:txBody>
      </p:sp>
      <p:sp>
        <p:nvSpPr>
          <p:cNvPr id="66" name="Фигура, имеющая форму буквы L 65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388306" y="4482560"/>
            <a:ext cx="718185" cy="447525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-144674" y="356741"/>
            <a:ext cx="2975943" cy="451491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pPr algn="ctr"/>
            <a:r>
              <a:rPr lang="ru-RU" sz="2100" b="1" u="sng" dirty="0">
                <a:solidFill>
                  <a:schemeClr val="accent5"/>
                </a:solidFill>
                <a:latin typeface="Geometria" pitchFamily="34" charset="-52"/>
              </a:rPr>
              <a:t>ПРОБЛЕМЫ</a:t>
            </a:r>
            <a:r>
              <a:rPr lang="ru-RU" sz="2100" b="1" dirty="0">
                <a:solidFill>
                  <a:schemeClr val="accent5"/>
                </a:solidFill>
                <a:latin typeface="Geometria" pitchFamily="34" charset="-52"/>
              </a:rPr>
              <a:t>:</a:t>
            </a:r>
            <a:endParaRPr lang="ru-RU" sz="2000" b="1" dirty="0">
              <a:solidFill>
                <a:schemeClr val="accent5"/>
              </a:solidFill>
              <a:latin typeface="Geometria" pitchFamily="34" charset="-52"/>
              <a:ea typeface="SF Pro Text Semibol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grpSp>
        <p:nvGrpSpPr>
          <p:cNvPr id="2" name="Группа 9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799588" y="260906"/>
            <a:ext cx="344290" cy="384020"/>
            <a:chOff x="3907163" y="2276478"/>
            <a:chExt cx="449914" cy="501648"/>
          </a:xfrm>
        </p:grpSpPr>
        <p:sp>
          <p:nvSpPr>
            <p:cNvPr id="11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latin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815307" y="356741"/>
            <a:ext cx="3895184" cy="451491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100" b="1" u="sng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ЧТО УЖЕ СДЕЛАНО</a:t>
            </a:r>
            <a:r>
              <a:rPr lang="ru-RU" sz="2100" b="1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99481" y="6669738"/>
            <a:ext cx="731605" cy="313273"/>
          </a:xfrm>
          <a:prstGeom prst="rect">
            <a:avLst/>
          </a:prstGeom>
        </p:spPr>
        <p:txBody>
          <a:bodyPr spcFirstLastPara="1" wrap="square" lIns="91408" tIns="45698" rIns="91408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5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1306" y="932940"/>
            <a:ext cx="10800366" cy="656723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9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2015 г. </a:t>
            </a:r>
            <a:r>
              <a:rPr lang="ru-RU" sz="16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в государственную программу «Доступная среда» включена подпрограмма 2 «Совершенствование системы комплексной реабилитации и абилитации инвалидов»</a:t>
            </a:r>
          </a:p>
        </p:txBody>
      </p:sp>
      <p:sp>
        <p:nvSpPr>
          <p:cNvPr id="54" name="Фигура, имеющая форму буквы L 53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272391" y="1030565"/>
            <a:ext cx="379961" cy="251019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2220" y="2155827"/>
            <a:ext cx="9985514" cy="707864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9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2019 - 2023 гг. </a:t>
            </a:r>
            <a:r>
              <a:rPr lang="ru-RU" sz="16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обеспечена финансовая поддержка</a:t>
            </a:r>
            <a:r>
              <a:rPr lang="ru-RU" sz="1600" kern="0" dirty="0">
                <a:solidFill>
                  <a:srgbClr val="FF0000"/>
                </a:solidFill>
                <a:latin typeface="Geometria" pitchFamily="34" charset="-52"/>
                <a:ea typeface="SF Pro Text Heavy" pitchFamily="2" charset="0"/>
              </a:rPr>
              <a:t> </a:t>
            </a:r>
            <a:r>
              <a:rPr lang="ru-RU" sz="16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субъектов РФ из федерального бюджета на формирование системы комплексной реабилитации </a:t>
            </a:r>
            <a:r>
              <a:rPr lang="ru-RU" sz="19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554,2 млн. руб. </a:t>
            </a:r>
            <a:r>
              <a:rPr lang="ru-RU" sz="16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ежегодно</a:t>
            </a:r>
            <a:r>
              <a:rPr lang="ru-RU" sz="1600" kern="0" baseline="30000" dirty="0">
                <a:solidFill>
                  <a:schemeClr val="accent5"/>
                </a:solidFill>
                <a:latin typeface="Geometria" pitchFamily="34" charset="-52"/>
                <a:ea typeface="SF Pro Text Heavy" pitchFamily="2" charset="0"/>
              </a:rPr>
              <a:t> 1</a:t>
            </a:r>
            <a:endParaRPr lang="ru-RU" sz="1600" kern="0" dirty="0">
              <a:solidFill>
                <a:srgbClr val="00417F"/>
              </a:solidFill>
              <a:latin typeface="Geometria" pitchFamily="34" charset="-52"/>
              <a:ea typeface="SF Pro Text Heavy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79874" y="1509137"/>
            <a:ext cx="10687229" cy="656723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900" b="1" i="1" kern="0" dirty="0">
                <a:solidFill>
                  <a:srgbClr val="00B050"/>
                </a:solidFill>
                <a:latin typeface="Geometria" pitchFamily="34" charset="-52"/>
                <a:ea typeface="SF Pro Text Heavy" pitchFamily="2" charset="0"/>
              </a:rPr>
              <a:t>2017-2018 гг. </a:t>
            </a:r>
            <a:r>
              <a:rPr lang="ru-RU" sz="1600" kern="0" dirty="0">
                <a:solidFill>
                  <a:srgbClr val="00417F"/>
                </a:solidFill>
                <a:latin typeface="Geometria" pitchFamily="34" charset="-52"/>
                <a:ea typeface="SF Pro Text Heavy" pitchFamily="2" charset="0"/>
              </a:rPr>
              <a:t>проведены пилотные проекты, разработаны и утверждены основные методические документы Минтруда России по формированию в субъектах системы комплексной реабилитации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3265" y="3006183"/>
            <a:ext cx="9023828" cy="615531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600" kern="0" baseline="30000" dirty="0">
                <a:solidFill>
                  <a:schemeClr val="accent5"/>
                </a:solidFill>
                <a:latin typeface="Geometria" pitchFamily="34" charset="-52"/>
                <a:ea typeface="SF Pro Text Heavy" pitchFamily="2" charset="0"/>
              </a:rPr>
              <a:t>1</a:t>
            </a:r>
            <a:r>
              <a:rPr lang="ru-RU" sz="1600" kern="0" baseline="30000" dirty="0">
                <a:solidFill>
                  <a:srgbClr val="002060"/>
                </a:solidFill>
                <a:latin typeface="Geometria" pitchFamily="34" charset="-52"/>
                <a:ea typeface="SF Pro Text Heavy" pitchFamily="2" charset="0"/>
              </a:rPr>
              <a:t> </a:t>
            </a:r>
            <a:r>
              <a:rPr lang="ru-RU" sz="1600" kern="0" dirty="0">
                <a:solidFill>
                  <a:schemeClr val="accent5"/>
                </a:solidFill>
                <a:latin typeface="Geometria" pitchFamily="34" charset="-52"/>
                <a:ea typeface="SF Pro Text Heavy" pitchFamily="2" charset="0"/>
              </a:rPr>
              <a:t>субсидия предоставляется: в 2019 г. 18 субъектам РФ, в 2020 – 2022 гг. 39 субъектам РФ</a:t>
            </a:r>
            <a:r>
              <a:rPr lang="ru-RU" sz="1600" kern="0" dirty="0" smtClean="0">
                <a:solidFill>
                  <a:schemeClr val="accent5"/>
                </a:solidFill>
                <a:latin typeface="Geometria" pitchFamily="34" charset="-52"/>
                <a:ea typeface="SF Pro Text Heavy" pitchFamily="2" charset="0"/>
              </a:rPr>
              <a:t>,  </a:t>
            </a:r>
            <a:r>
              <a:rPr lang="ru-RU" sz="1600" kern="0" dirty="0">
                <a:solidFill>
                  <a:schemeClr val="accent5"/>
                </a:solidFill>
                <a:latin typeface="Geometria" pitchFamily="34" charset="-52"/>
                <a:ea typeface="SF Pro Text Heavy" pitchFamily="2" charset="0"/>
              </a:rPr>
              <a:t>в 2023 г. – 21 субъекту РФ</a:t>
            </a:r>
          </a:p>
        </p:txBody>
      </p:sp>
      <p:sp>
        <p:nvSpPr>
          <p:cNvPr id="23" name="Фигура, имеющая форму буквы L 22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272390" y="1640658"/>
            <a:ext cx="379961" cy="251019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24" name="Фигура, имеющая форму буквы L 23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272391" y="2278994"/>
            <a:ext cx="379961" cy="251019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815307" y="3993618"/>
            <a:ext cx="5471896" cy="451491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100" b="1" u="sng" dirty="0">
                <a:solidFill>
                  <a:schemeClr val="accent5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ПРОБЛЕМА</a:t>
            </a:r>
            <a:r>
              <a:rPr lang="ru-RU" sz="2100" b="1" dirty="0">
                <a:solidFill>
                  <a:schemeClr val="accent5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26" name="Google Shape;182;g8f672cf8d1_0_209"/>
          <p:cNvCxnSpPr/>
          <p:nvPr/>
        </p:nvCxnSpPr>
        <p:spPr>
          <a:xfrm>
            <a:off x="1007304" y="3006183"/>
            <a:ext cx="10779217" cy="1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182;g8f672cf8d1_0_209"/>
          <p:cNvCxnSpPr/>
          <p:nvPr/>
        </p:nvCxnSpPr>
        <p:spPr>
          <a:xfrm>
            <a:off x="1007304" y="3645817"/>
            <a:ext cx="10779217" cy="1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3119263" y="5254420"/>
            <a:ext cx="8447839" cy="1416081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000" b="1" i="1" dirty="0">
                <a:solidFill>
                  <a:srgbClr val="00417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ПРЕДПРИНЯТЬ </a:t>
            </a:r>
            <a:r>
              <a:rPr lang="ru-RU" sz="2000" b="1" i="1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ВЗАИМОУВЯЗАННЫЕ </a:t>
            </a:r>
            <a:r>
              <a:rPr lang="ru-RU" b="1" i="1" u="sng" dirty="0" smtClean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СИСТЕМНЫЕ</a:t>
            </a:r>
            <a:r>
              <a:rPr lang="ru-RU" sz="2000" b="1" i="1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 МЕРЫ</a:t>
            </a:r>
            <a:r>
              <a:rPr lang="ru-RU" sz="2000" b="1" i="1" dirty="0">
                <a:solidFill>
                  <a:srgbClr val="00417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, НАПРАВЛЕННЫЕ НА </a:t>
            </a:r>
            <a:r>
              <a:rPr lang="ru-RU" sz="2000" b="1" i="1" dirty="0">
                <a:solidFill>
                  <a:schemeClr val="accent5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ПОВЫШЕНИЕ ЭФФЕКТИВНОСТИ И РАЗВИТИЕ</a:t>
            </a:r>
            <a:r>
              <a:rPr lang="ru-RU" sz="2000" b="1" i="1" dirty="0">
                <a:solidFill>
                  <a:srgbClr val="00417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 РЕАБИЛИТАЦИОННОЙ ИНФРАСТРУКТУРЫ РЕГИОНОВ  </a:t>
            </a:r>
          </a:p>
        </p:txBody>
      </p:sp>
      <p:cxnSp>
        <p:nvCxnSpPr>
          <p:cNvPr id="29" name="Google Shape;182;g8f672cf8d1_0_209"/>
          <p:cNvCxnSpPr/>
          <p:nvPr/>
        </p:nvCxnSpPr>
        <p:spPr>
          <a:xfrm>
            <a:off x="911305" y="5158386"/>
            <a:ext cx="10847793" cy="0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815307" y="5271474"/>
            <a:ext cx="5183901" cy="1108234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2100" b="1" u="sng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ЧТО </a:t>
            </a:r>
          </a:p>
          <a:p>
            <a:r>
              <a:rPr lang="ru-RU" sz="2100" b="1" u="sng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НЕОБХОДИМО </a:t>
            </a:r>
          </a:p>
          <a:p>
            <a:r>
              <a:rPr lang="ru-RU" sz="2100" b="1" u="sng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СДЕЛАТЬ</a:t>
            </a:r>
            <a:r>
              <a:rPr lang="ru-RU" sz="2100" b="1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3119263" y="3789935"/>
            <a:ext cx="9503819" cy="1292639"/>
          </a:xfrm>
          <a:prstGeom prst="rect">
            <a:avLst/>
          </a:prstGeom>
          <a:noFill/>
          <a:ln>
            <a:noFill/>
          </a:ln>
        </p:spPr>
        <p:txBody>
          <a:bodyPr wrap="square" lIns="121898" tIns="60949" rIns="121898" bIns="60949" rtlCol="0">
            <a:spAutoFit/>
          </a:bodyPr>
          <a:lstStyle/>
          <a:p>
            <a:r>
              <a:rPr lang="ru-RU" sz="1900" b="1" i="1" dirty="0">
                <a:solidFill>
                  <a:srgbClr val="00417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МЕХАНИЗМ ПРЕДОСТАВЛЕНИЯ ЦЕЛЕВЫХ СУБСИДИЙ </a:t>
            </a:r>
          </a:p>
          <a:p>
            <a:r>
              <a:rPr lang="ru-RU" sz="1900" b="1" i="1" dirty="0">
                <a:solidFill>
                  <a:schemeClr val="accent5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НЕ ПОЗВОЛЯЕТ </a:t>
            </a:r>
            <a:r>
              <a:rPr lang="ru-RU" sz="1900" b="1" i="1" dirty="0">
                <a:solidFill>
                  <a:schemeClr val="accent1">
                    <a:lumMod val="50000"/>
                  </a:schemeClr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В ПОЛНОЙ МЕРЕ </a:t>
            </a:r>
            <a:r>
              <a:rPr lang="ru-RU" sz="1900" b="1" i="1" dirty="0">
                <a:solidFill>
                  <a:srgbClr val="00417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РЕШИТЬ ЗАДАЧИ ПО ОБЕСПЕЧЕНИЮ ИНВАЛИДОВ НЕОБХОДИМЫМИ ИМ РЕАБИЛИТАЦИОННЫМИ </a:t>
            </a:r>
          </a:p>
          <a:p>
            <a:r>
              <a:rPr lang="ru-RU" sz="1900" b="1" i="1" dirty="0">
                <a:solidFill>
                  <a:srgbClr val="00417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УСЛУГАМИ И МЕРОПРИЯТИЯМИ</a:t>
            </a:r>
          </a:p>
        </p:txBody>
      </p:sp>
      <p:sp>
        <p:nvSpPr>
          <p:cNvPr id="32" name="Фигура, имеющая форму буквы L 31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368388" y="5770071"/>
            <a:ext cx="379961" cy="251019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sp>
        <p:nvSpPr>
          <p:cNvPr id="33" name="Фигура, имеющая форму буквы L 32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272390" y="4103618"/>
            <a:ext cx="379961" cy="25101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17D470-F6AD-074C-9A1F-12CEDC0318AB}"/>
              </a:ext>
            </a:extLst>
          </p:cNvPr>
          <p:cNvSpPr txBox="1"/>
          <p:nvPr/>
        </p:nvSpPr>
        <p:spPr>
          <a:xfrm>
            <a:off x="527314" y="356742"/>
            <a:ext cx="2486440" cy="420723"/>
          </a:xfrm>
          <a:prstGeom prst="rect">
            <a:avLst/>
          </a:prstGeom>
          <a:noFill/>
          <a:ln>
            <a:noFill/>
          </a:ln>
        </p:spPr>
        <p:txBody>
          <a:bodyPr wrap="square" lIns="91422" tIns="45718" rIns="91422" bIns="45718" rtlCol="0">
            <a:spAutoFit/>
          </a:bodyPr>
          <a:lstStyle/>
          <a:p>
            <a:pPr defTabSz="914196"/>
            <a:r>
              <a:rPr lang="ru-RU" sz="2100" b="1" u="sng" dirty="0">
                <a:solidFill>
                  <a:srgbClr val="0083F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ЧТО ПОРУЧЕНО</a:t>
            </a:r>
            <a:r>
              <a:rPr lang="ru-RU" sz="2100" b="1" dirty="0">
                <a:solidFill>
                  <a:srgbClr val="0083F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0" name="Google Shape;96;g8b0d11a752_0_0">
            <a:extLst>
              <a:ext uri="{FF2B5EF4-FFF2-40B4-BE49-F238E27FC236}">
                <a16:creationId xmlns="" xmlns:a16="http://schemas.microsoft.com/office/drawing/2014/main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99481" y="6765771"/>
            <a:ext cx="731605" cy="313273"/>
          </a:xfrm>
          <a:prstGeom prst="rect">
            <a:avLst/>
          </a:prstGeom>
        </p:spPr>
        <p:txBody>
          <a:bodyPr spcFirstLastPara="1" wrap="square" lIns="91406" tIns="45698" rIns="91406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6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0692" y="1134879"/>
            <a:ext cx="4027778" cy="2390948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defTabSz="914196"/>
            <a:r>
              <a:rPr lang="ru-RU" sz="2100" b="1" i="1" dirty="0">
                <a:solidFill>
                  <a:srgbClr val="00B050"/>
                </a:solidFill>
                <a:latin typeface="Geometria" pitchFamily="34" charset="-52"/>
              </a:rPr>
              <a:t>МИНТРУДУ РОССИИ </a:t>
            </a:r>
          </a:p>
          <a:p>
            <a:pPr defTabSz="914196"/>
            <a:endParaRPr lang="ru-RU" sz="2100" b="1" dirty="0">
              <a:solidFill>
                <a:srgbClr val="0083FF"/>
              </a:solidFill>
              <a:latin typeface="Geometria" pitchFamily="34" charset="-52"/>
              <a:ea typeface="SF Pro Text Semibold" pitchFamily="2" charset="0"/>
              <a:cs typeface="Arial" panose="020B0604020202020204" pitchFamily="34" charset="0"/>
            </a:endParaRPr>
          </a:p>
          <a:p>
            <a:pPr defTabSz="914196"/>
            <a:r>
              <a:rPr lang="ru-RU" sz="2100" b="1" dirty="0">
                <a:solidFill>
                  <a:srgbClr val="0083FF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совместно с заинтересованными органами и организациями</a:t>
            </a:r>
          </a:p>
          <a:p>
            <a:pPr defTabSz="914196"/>
            <a:endParaRPr lang="ru-RU" sz="2100" b="1" dirty="0">
              <a:solidFill>
                <a:srgbClr val="00B050"/>
              </a:solidFill>
              <a:latin typeface="Geometria" pitchFamily="34" charset="-52"/>
            </a:endParaRPr>
          </a:p>
          <a:p>
            <a:pPr defTabSz="914196"/>
            <a:r>
              <a:rPr lang="ru-RU" sz="2100" b="1" i="1" dirty="0">
                <a:solidFill>
                  <a:srgbClr val="00B050"/>
                </a:solidFill>
                <a:latin typeface="Geometria" pitchFamily="34" charset="-52"/>
              </a:rPr>
              <a:t>ПОРУЧЕНО</a:t>
            </a:r>
          </a:p>
        </p:txBody>
      </p:sp>
      <p:cxnSp>
        <p:nvCxnSpPr>
          <p:cNvPr id="56" name="Google Shape;89;g8c7ef72866_0_55"/>
          <p:cNvCxnSpPr/>
          <p:nvPr/>
        </p:nvCxnSpPr>
        <p:spPr>
          <a:xfrm flipV="1">
            <a:off x="4367239" y="3909959"/>
            <a:ext cx="7314248" cy="16481"/>
          </a:xfrm>
          <a:prstGeom prst="straightConnector1">
            <a:avLst/>
          </a:prstGeom>
          <a:noFill/>
          <a:ln w="28575" cap="flat" cmpd="sng">
            <a:solidFill>
              <a:srgbClr val="0083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Скругленный прямоугольник 56"/>
          <p:cNvSpPr/>
          <p:nvPr/>
        </p:nvSpPr>
        <p:spPr>
          <a:xfrm>
            <a:off x="354181" y="1101167"/>
            <a:ext cx="3994832" cy="2616726"/>
          </a:xfrm>
          <a:prstGeom prst="roundRect">
            <a:avLst/>
          </a:prstGeom>
          <a:noFill/>
          <a:ln w="28575">
            <a:solidFill>
              <a:srgbClr val="29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 defTabSz="914196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63237" y="333450"/>
            <a:ext cx="7347196" cy="3600982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pPr algn="just" defTabSz="914196">
              <a:buClr>
                <a:srgbClr val="0083FF"/>
              </a:buClr>
              <a:buSzPts val="3600"/>
            </a:pP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разработать</a:t>
            </a:r>
            <a:r>
              <a:rPr lang="ru-RU" sz="1900" dirty="0">
                <a:solidFill>
                  <a:srgbClr val="00B050"/>
                </a:solidFill>
                <a:latin typeface="Geometria" pitchFamily="34" charset="-52"/>
              </a:rPr>
              <a:t> </a:t>
            </a: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Концепцию</a:t>
            </a:r>
            <a:r>
              <a:rPr lang="ru-RU" sz="1900" dirty="0">
                <a:solidFill>
                  <a:srgbClr val="00B050"/>
                </a:solidFill>
                <a:latin typeface="Geometria" pitchFamily="34" charset="-52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Geometria" pitchFamily="34" charset="-52"/>
              </a:rPr>
              <a:t>комплексной реабилитации и абилитации лиц с инвалидностью, в том числе детей с инвалидностью, на период до 2025 года</a:t>
            </a:r>
          </a:p>
          <a:p>
            <a:pPr algn="just" defTabSz="914196">
              <a:buSzPts val="1300"/>
            </a:pPr>
            <a:endParaRPr lang="ru-RU" sz="1900" dirty="0">
              <a:solidFill>
                <a:srgbClr val="002060"/>
              </a:solidFill>
              <a:latin typeface="Geometria" pitchFamily="34" charset="-52"/>
            </a:endParaRPr>
          </a:p>
          <a:p>
            <a:pPr algn="just" defTabSz="914196">
              <a:buSzPts val="1300"/>
            </a:pPr>
            <a:r>
              <a:rPr lang="ru-RU" sz="1900" dirty="0">
                <a:solidFill>
                  <a:srgbClr val="002060"/>
                </a:solidFill>
                <a:latin typeface="Geometria" pitchFamily="34" charset="-52"/>
              </a:rPr>
              <a:t>при подготовке Концепции </a:t>
            </a: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предусмотреть в том числе положения</a:t>
            </a:r>
            <a:r>
              <a:rPr lang="ru-RU" sz="1900" dirty="0">
                <a:solidFill>
                  <a:srgbClr val="00B050"/>
                </a:solidFill>
                <a:latin typeface="Geometria" pitchFamily="34" charset="-52"/>
              </a:rPr>
              <a:t>, </a:t>
            </a: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направленные на обеспечение социализации</a:t>
            </a:r>
            <a:r>
              <a:rPr lang="ru-RU" sz="1900" dirty="0">
                <a:solidFill>
                  <a:srgbClr val="00B050"/>
                </a:solidFill>
                <a:latin typeface="Geometria" pitchFamily="34" charset="-52"/>
              </a:rPr>
              <a:t> </a:t>
            </a: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и</a:t>
            </a:r>
            <a:r>
              <a:rPr lang="ru-RU" sz="1900" dirty="0">
                <a:solidFill>
                  <a:srgbClr val="00B050"/>
                </a:solidFill>
                <a:latin typeface="Geometria" pitchFamily="34" charset="-52"/>
              </a:rPr>
              <a:t> </a:t>
            </a: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жизнеустройства</a:t>
            </a:r>
            <a:r>
              <a:rPr lang="ru-RU" sz="1900" dirty="0">
                <a:solidFill>
                  <a:srgbClr val="00B050"/>
                </a:solidFill>
                <a:latin typeface="Geometria" pitchFamily="34" charset="-52"/>
              </a:rPr>
              <a:t> </a:t>
            </a: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инвалидов</a:t>
            </a:r>
            <a:r>
              <a:rPr lang="ru-RU" sz="1900" dirty="0">
                <a:solidFill>
                  <a:srgbClr val="00B050"/>
                </a:solidFill>
                <a:latin typeface="Geometria" pitchFamily="34" charset="-52"/>
              </a:rPr>
              <a:t> </a:t>
            </a:r>
            <a:r>
              <a:rPr lang="ru-RU" sz="1900" b="1" dirty="0">
                <a:solidFill>
                  <a:srgbClr val="00B050"/>
                </a:solidFill>
                <a:latin typeface="Geometria" pitchFamily="34" charset="-52"/>
              </a:rPr>
              <a:t>с ментальными нарушениями и психическими расстройствами</a:t>
            </a:r>
            <a:r>
              <a:rPr lang="ru-RU" sz="1900" dirty="0">
                <a:solidFill>
                  <a:srgbClr val="002060"/>
                </a:solidFill>
                <a:latin typeface="Geometria" pitchFamily="34" charset="-52"/>
              </a:rPr>
              <a:t>, используя различные технологии сопровождения при оказании им реабилитационных и </a:t>
            </a:r>
            <a:r>
              <a:rPr lang="ru-RU" sz="1900" dirty="0" err="1">
                <a:solidFill>
                  <a:srgbClr val="002060"/>
                </a:solidFill>
                <a:latin typeface="Geometria" pitchFamily="34" charset="-52"/>
              </a:rPr>
              <a:t>абилитационных</a:t>
            </a:r>
            <a:r>
              <a:rPr lang="ru-RU" sz="1900" dirty="0">
                <a:solidFill>
                  <a:srgbClr val="002060"/>
                </a:solidFill>
                <a:latin typeface="Geometria" pitchFamily="34" charset="-52"/>
              </a:rPr>
              <a:t> услуг, включая услуги по организации поддерживаемого проживания, дневной занятости и трудовой деятельности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ADAA8E9D-34D4-47CB-A97A-4FFF116F4BC1}"/>
              </a:ext>
            </a:extLst>
          </p:cNvPr>
          <p:cNvGrpSpPr/>
          <p:nvPr/>
        </p:nvGrpSpPr>
        <p:grpSpPr>
          <a:xfrm>
            <a:off x="11871596" y="260906"/>
            <a:ext cx="344290" cy="384020"/>
            <a:chOff x="3907163" y="2276478"/>
            <a:chExt cx="449914" cy="501648"/>
          </a:xfrm>
        </p:grpSpPr>
        <p:sp>
          <p:nvSpPr>
            <p:cNvPr id="63" name="Пятиугольник 27">
              <a:extLst>
                <a:ext uri="{FF2B5EF4-FFF2-40B4-BE49-F238E27FC236}">
                  <a16:creationId xmlns="" xmlns:a16="http://schemas.microsoft.com/office/drawing/2014/main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6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67" name="Google Shape;268;g8f672cf8d1_0_275"/>
          <p:cNvSpPr/>
          <p:nvPr/>
        </p:nvSpPr>
        <p:spPr>
          <a:xfrm>
            <a:off x="431315" y="4774254"/>
            <a:ext cx="4829186" cy="370510"/>
          </a:xfrm>
          <a:prstGeom prst="homePlate">
            <a:avLst>
              <a:gd name="adj" fmla="val 4823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pPr defTabSz="914196"/>
            <a:endParaRPr sz="1900">
              <a:solidFill>
                <a:prstClr val="black"/>
              </a:solidFill>
            </a:endParaRPr>
          </a:p>
        </p:txBody>
      </p:sp>
      <p:sp>
        <p:nvSpPr>
          <p:cNvPr id="68" name="Google Shape;276;g8f672cf8d1_0_275"/>
          <p:cNvSpPr txBox="1"/>
          <p:nvPr/>
        </p:nvSpPr>
        <p:spPr>
          <a:xfrm>
            <a:off x="623311" y="4774254"/>
            <a:ext cx="2910338" cy="3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6" tIns="91406" rIns="91406" bIns="91406" anchor="ctr" anchorCtr="0">
            <a:noAutofit/>
          </a:bodyPr>
          <a:lstStyle/>
          <a:p>
            <a:pPr algn="ctr" defTabSz="914196"/>
            <a:r>
              <a:rPr lang="ru-RU" sz="2300" b="1" dirty="0">
                <a:solidFill>
                  <a:srgbClr val="E0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itchFamily="34" charset="-52"/>
              </a:rPr>
              <a:t>2019-2020 ГОДЫ</a:t>
            </a:r>
            <a:endParaRPr sz="2300" b="1" dirty="0">
              <a:solidFill>
                <a:srgbClr val="E0F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itchFamily="34" charset="-52"/>
            </a:endParaRPr>
          </a:p>
        </p:txBody>
      </p:sp>
      <p:sp>
        <p:nvSpPr>
          <p:cNvPr id="71" name="Фигура, имеющая форму буквы L 70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7222887" y="4761964"/>
            <a:ext cx="1116763" cy="665621"/>
          </a:xfrm>
          <a:prstGeom prst="corner">
            <a:avLst/>
          </a:prstGeom>
          <a:solidFill>
            <a:srgbClr val="00B05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rtlCol="0" anchor="ctr"/>
          <a:lstStyle/>
          <a:p>
            <a:pPr algn="ctr" defTabSz="91419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31223" y="4102025"/>
            <a:ext cx="6623874" cy="2493565"/>
          </a:xfrm>
          <a:prstGeom prst="rect">
            <a:avLst/>
          </a:prstGeom>
          <a:noFill/>
          <a:ln w="25400">
            <a:noFill/>
          </a:ln>
        </p:spPr>
        <p:txBody>
          <a:bodyPr wrap="square" lIns="91422" tIns="45718" rIns="91422" bIns="45718" rtlCol="0">
            <a:spAutoFit/>
          </a:bodyPr>
          <a:lstStyle/>
          <a:p>
            <a:pPr algn="ctr" defTabSz="914196">
              <a:spcAft>
                <a:spcPts val="600"/>
              </a:spcAft>
            </a:pPr>
            <a:r>
              <a:rPr lang="ru-RU" sz="1900" b="1" dirty="0">
                <a:solidFill>
                  <a:srgbClr val="002060"/>
                </a:solidFill>
                <a:latin typeface="Geometria" pitchFamily="34" charset="-52"/>
                <a:cs typeface="Arial" pitchFamily="34" charset="0"/>
              </a:rPr>
              <a:t>Внесение проекта Концепции в Правительство РФ</a:t>
            </a:r>
          </a:p>
          <a:p>
            <a:pPr defTabSz="914196">
              <a:spcAft>
                <a:spcPts val="600"/>
              </a:spcAft>
            </a:pPr>
            <a:endParaRPr lang="ru-RU" sz="1900" b="1" dirty="0">
              <a:solidFill>
                <a:srgbClr val="002060"/>
              </a:solidFill>
              <a:latin typeface="Geometria" pitchFamily="34" charset="-52"/>
              <a:cs typeface="Arial" pitchFamily="34" charset="0"/>
            </a:endParaRPr>
          </a:p>
          <a:p>
            <a:pPr defTabSz="914196">
              <a:spcAft>
                <a:spcPts val="600"/>
              </a:spcAft>
            </a:pPr>
            <a:endParaRPr lang="ru-RU" sz="1900" b="1" dirty="0">
              <a:solidFill>
                <a:srgbClr val="002060"/>
              </a:solidFill>
              <a:latin typeface="Geometria" pitchFamily="34" charset="-52"/>
              <a:cs typeface="Arial" pitchFamily="34" charset="0"/>
            </a:endParaRPr>
          </a:p>
          <a:p>
            <a:pPr defTabSz="914196">
              <a:spcAft>
                <a:spcPts val="600"/>
              </a:spcAft>
            </a:pPr>
            <a:endParaRPr lang="ru-RU" sz="1900" b="1" dirty="0">
              <a:solidFill>
                <a:srgbClr val="002060"/>
              </a:solidFill>
              <a:latin typeface="Geometria" pitchFamily="34" charset="-52"/>
              <a:cs typeface="Arial" pitchFamily="34" charset="0"/>
            </a:endParaRPr>
          </a:p>
          <a:p>
            <a:pPr defTabSz="914196">
              <a:spcAft>
                <a:spcPts val="600"/>
              </a:spcAft>
            </a:pPr>
            <a:endParaRPr lang="ru-RU" sz="1100" b="1" i="1" dirty="0">
              <a:solidFill>
                <a:srgbClr val="002060"/>
              </a:solidFill>
              <a:latin typeface="Geometria" pitchFamily="34" charset="-52"/>
              <a:cs typeface="Arial" pitchFamily="34" charset="0"/>
            </a:endParaRPr>
          </a:p>
          <a:p>
            <a:pPr defTabSz="914196">
              <a:spcAft>
                <a:spcPts val="600"/>
              </a:spcAft>
            </a:pPr>
            <a:r>
              <a:rPr lang="ru-RU" sz="1300" b="1" i="1" dirty="0">
                <a:solidFill>
                  <a:srgbClr val="002060"/>
                </a:solidFill>
                <a:latin typeface="Geometria" pitchFamily="34" charset="-52"/>
                <a:cs typeface="Arial" pitchFamily="34" charset="0"/>
              </a:rPr>
              <a:t>(декабрь 2020 года, доработка и согласование с Минздравом России и Минфином России  и повторное внесение в марте 2021)</a:t>
            </a:r>
          </a:p>
          <a:p>
            <a:pPr defTabSz="914196">
              <a:spcAft>
                <a:spcPts val="600"/>
              </a:spcAft>
            </a:pPr>
            <a:endParaRPr lang="ru-RU" sz="1100" i="1" dirty="0">
              <a:solidFill>
                <a:srgbClr val="002060"/>
              </a:solidFill>
              <a:latin typeface="Geometria" pitchFamily="34" charset="-52"/>
              <a:cs typeface="Arial" pitchFamily="34" charset="0"/>
            </a:endParaRPr>
          </a:p>
        </p:txBody>
      </p:sp>
      <p:sp>
        <p:nvSpPr>
          <p:cNvPr id="73" name="Google Shape;180;g8f672cf8d1_0_209"/>
          <p:cNvSpPr/>
          <p:nvPr/>
        </p:nvSpPr>
        <p:spPr>
          <a:xfrm>
            <a:off x="527313" y="5254420"/>
            <a:ext cx="4066763" cy="75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38" tIns="34222" rIns="68438" bIns="34222" anchor="t" anchorCtr="0">
            <a:noAutofit/>
          </a:bodyPr>
          <a:lstStyle/>
          <a:p>
            <a:pPr marL="285690" indent="-285690" defTabSz="914196">
              <a:buClr>
                <a:srgbClr val="009644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Geometria" pitchFamily="34" charset="-52"/>
              </a:rPr>
              <a:t>РАЗРАБОТКА И ОБСУЖДЕНИЕ ПРОЕКТА КОНЦЕПЦИИ</a:t>
            </a:r>
          </a:p>
          <a:p>
            <a:pPr marL="285690" indent="-285690" defTabSz="914196">
              <a:buClr>
                <a:srgbClr val="009644"/>
              </a:buClr>
            </a:pPr>
            <a:endParaRPr lang="ru-RU" sz="1500" dirty="0">
              <a:solidFill>
                <a:srgbClr val="002060"/>
              </a:solidFill>
              <a:latin typeface="Geometria" pitchFamily="34" charset="-52"/>
            </a:endParaRPr>
          </a:p>
        </p:txBody>
      </p:sp>
      <p:sp>
        <p:nvSpPr>
          <p:cNvPr id="74" name="Google Shape;180;g8f672cf8d1_0_209"/>
          <p:cNvSpPr/>
          <p:nvPr/>
        </p:nvSpPr>
        <p:spPr>
          <a:xfrm>
            <a:off x="527313" y="5734584"/>
            <a:ext cx="4540298" cy="72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38" tIns="34222" rIns="68438" bIns="34222" anchor="t" anchorCtr="0">
            <a:noAutofit/>
          </a:bodyPr>
          <a:lstStyle/>
          <a:p>
            <a:pPr defTabSz="914196"/>
            <a:endParaRPr lang="ru-RU" sz="1500" dirty="0">
              <a:solidFill>
                <a:srgbClr val="002060"/>
              </a:solidFill>
              <a:latin typeface="Geometria" pitchFamily="34" charset="-52"/>
            </a:endParaRPr>
          </a:p>
          <a:p>
            <a:pPr marL="285690" indent="-285690" defTabSz="914196">
              <a:buClr>
                <a:srgbClr val="0083FF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Geometria" pitchFamily="34" charset="-52"/>
              </a:rPr>
              <a:t>ДОРАБОТКА И СОГЛАСОВАНИЕ ПРОЕКТА КОНЦЕПЦИИ</a:t>
            </a:r>
          </a:p>
          <a:p>
            <a:pPr defTabSz="914196"/>
            <a:endParaRPr lang="ru-RU" sz="1900" dirty="0">
              <a:solidFill>
                <a:prstClr val="black"/>
              </a:solidFill>
              <a:latin typeface="Geometria" pitchFamily="34" charset="-52"/>
            </a:endParaRPr>
          </a:p>
        </p:txBody>
      </p:sp>
      <p:pic>
        <p:nvPicPr>
          <p:cNvPr id="24" name="Рисунок 23" descr="kisspng-order-of-the-government-of-russia-logo-5bf747cecade71.7315288315429324308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9502" y="4424875"/>
            <a:ext cx="1893022" cy="1339797"/>
          </a:xfrm>
          <a:prstGeom prst="rect">
            <a:avLst/>
          </a:prstGeom>
        </p:spPr>
      </p:pic>
      <p:pic>
        <p:nvPicPr>
          <p:cNvPr id="27" name="Рисунок 26" descr="kisspng-index-finger-computer-icons-hand-pointing-pointing-finger-5adc37d7162261.03697062152438165509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11260" y="2853597"/>
            <a:ext cx="731010" cy="731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317D470-F6AD-074C-9A1F-12CEDC0318AB}"/>
              </a:ext>
            </a:extLst>
          </p:cNvPr>
          <p:cNvSpPr txBox="1"/>
          <p:nvPr/>
        </p:nvSpPr>
        <p:spPr>
          <a:xfrm>
            <a:off x="527313" y="4102025"/>
            <a:ext cx="3263938" cy="420723"/>
          </a:xfrm>
          <a:prstGeom prst="rect">
            <a:avLst/>
          </a:prstGeom>
          <a:noFill/>
          <a:ln>
            <a:noFill/>
          </a:ln>
        </p:spPr>
        <p:txBody>
          <a:bodyPr wrap="square" lIns="91422" tIns="45718" rIns="91422" bIns="45718" rtlCol="0">
            <a:spAutoFit/>
          </a:bodyPr>
          <a:lstStyle/>
          <a:p>
            <a:pPr defTabSz="914196"/>
            <a:r>
              <a:rPr lang="ru-RU" sz="2100" b="1" u="sng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ЧТО УЖЕ СДЕЛАНО</a:t>
            </a:r>
            <a:r>
              <a:rPr lang="ru-RU" sz="2100" b="1" dirty="0">
                <a:solidFill>
                  <a:srgbClr val="00B050"/>
                </a:solidFill>
                <a:latin typeface="Geometria" pitchFamily="34" charset="-52"/>
                <a:ea typeface="SF Pro Text Semibold" pitchFamily="2" charset="0"/>
                <a:cs typeface="Arial" panose="020B060402020202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922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233988" y="117245"/>
            <a:ext cx="11429272" cy="677104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8" rIns="91430" bIns="45718" rtlCol="0">
            <a:spAutoFit/>
          </a:bodyPr>
          <a:lstStyle/>
          <a:p>
            <a:pPr algn="ctr" defTabSz="914286"/>
            <a:r>
              <a:rPr lang="ru-RU" sz="1900" b="1" dirty="0">
                <a:solidFill>
                  <a:srgbClr val="0083FF"/>
                </a:solidFill>
                <a:latin typeface="Arial" panose="020B0604020202020204" pitchFamily="34" charset="0"/>
                <a:ea typeface="SF Pro Text Semibold" pitchFamily="2" charset="0"/>
                <a:cs typeface="Arial" panose="020B0604020202020204" pitchFamily="34" charset="0"/>
              </a:rPr>
              <a:t>ПРОЕКТ КОНЦЕПЦИИ РАЗВИТИЯ СИСТЕМЫ КОМПЛЕКСНОЙ РЕАБИЛИТАЦИИ ИНВАЛИДОВ               В РФ ДО 2025 ГОДА</a:t>
            </a:r>
          </a:p>
        </p:txBody>
      </p:sp>
      <p:sp>
        <p:nvSpPr>
          <p:cNvPr id="130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28297" y="6644913"/>
            <a:ext cx="731605" cy="313273"/>
          </a:xfrm>
          <a:prstGeom prst="rect">
            <a:avLst/>
          </a:prstGeom>
        </p:spPr>
        <p:txBody>
          <a:bodyPr spcFirstLastPara="1" wrap="square" lIns="91414" tIns="45698" rIns="91414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7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1315" y="4966320"/>
            <a:ext cx="11218474" cy="1631591"/>
          </a:xfrm>
          <a:prstGeom prst="rect">
            <a:avLst/>
          </a:prstGeom>
        </p:spPr>
        <p:txBody>
          <a:bodyPr wrap="square" lIns="91430" tIns="45718" rIns="91430" bIns="45718">
            <a:spAutoFit/>
          </a:bodyPr>
          <a:lstStyle/>
          <a:p>
            <a:pPr defTabSz="914286"/>
            <a:r>
              <a:rPr lang="ru-RU" sz="2000" b="1" u="sng" dirty="0">
                <a:solidFill>
                  <a:srgbClr val="00B050"/>
                </a:solidFill>
              </a:rPr>
              <a:t>ЦЕЛЬ</a:t>
            </a:r>
            <a:r>
              <a:rPr lang="ru-RU" sz="2000" b="1" dirty="0">
                <a:solidFill>
                  <a:srgbClr val="00B050"/>
                </a:solidFill>
              </a:rPr>
              <a:t>: </a:t>
            </a:r>
            <a:r>
              <a:rPr lang="x-none" sz="2000">
                <a:solidFill>
                  <a:srgbClr val="002060"/>
                </a:solidFill>
              </a:rPr>
              <a:t>обеспечение доступности для лиц с инвалидностью, в том числе детей с инвалидностью, качественных, эффективных, безопасных реабилитационных и абилитационных услуг в сочетании с реализацией исчерпывающих мер, направленных на социальную адаптацию и интеграцию этих лиц во все сферы жизни</a:t>
            </a:r>
            <a:r>
              <a:rPr lang="ru-RU" sz="2000" dirty="0">
                <a:solidFill>
                  <a:srgbClr val="002060"/>
                </a:solidFill>
              </a:rPr>
              <a:t> о</a:t>
            </a:r>
            <a:r>
              <a:rPr lang="x-none" sz="2000">
                <a:solidFill>
                  <a:srgbClr val="002060"/>
                </a:solidFill>
              </a:rPr>
              <a:t>бщества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x-none" sz="2000">
                <a:solidFill>
                  <a:srgbClr val="002060"/>
                </a:solidFill>
              </a:rPr>
              <a:t>для достижения ими максимально возможной независимости и повышения качества жизни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9319" y="4966320"/>
            <a:ext cx="11465578" cy="1766857"/>
          </a:xfrm>
          <a:prstGeom prst="roundRect">
            <a:avLst/>
          </a:prstGeom>
          <a:noFill/>
          <a:ln w="28575">
            <a:solidFill>
              <a:srgbClr val="29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>
              <a:solidFill>
                <a:prstClr val="white"/>
              </a:solidFill>
            </a:endParaRPr>
          </a:p>
        </p:txBody>
      </p:sp>
      <p:grpSp>
        <p:nvGrpSpPr>
          <p:cNvPr id="2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871596" y="260906"/>
            <a:ext cx="344290" cy="384020"/>
            <a:chOff x="3907163" y="2276478"/>
            <a:chExt cx="449914" cy="501648"/>
          </a:xfrm>
        </p:grpSpPr>
        <p:sp>
          <p:nvSpPr>
            <p:cNvPr id="63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2520137" y="836906"/>
            <a:ext cx="1886981" cy="338633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8" rIns="91430" bIns="45718" rtlCol="0">
            <a:spAutoFit/>
          </a:bodyPr>
          <a:lstStyle/>
          <a:p>
            <a:pPr defTabSz="914286"/>
            <a:r>
              <a:rPr lang="ru-RU" sz="1600" b="1" u="sng" dirty="0">
                <a:solidFill>
                  <a:srgbClr val="0083FF"/>
                </a:solidFill>
                <a:latin typeface="Arial" panose="020B0604020202020204" pitchFamily="34" charset="0"/>
                <a:ea typeface="SF Pro Text Semibold" pitchFamily="2" charset="0"/>
                <a:cs typeface="Arial" panose="020B0604020202020204" pitchFamily="34" charset="0"/>
              </a:rPr>
              <a:t>ЗАДАЧИ</a:t>
            </a:r>
            <a:r>
              <a:rPr lang="ru-RU" sz="1600" b="1" dirty="0">
                <a:solidFill>
                  <a:srgbClr val="0083FF"/>
                </a:solidFill>
                <a:latin typeface="Arial" panose="020B0604020202020204" pitchFamily="34" charset="0"/>
                <a:ea typeface="SF Pro Text Semibold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7960512" y="786374"/>
            <a:ext cx="2241195" cy="338630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8" rIns="91430" bIns="45718" rtlCol="0">
            <a:spAutoFit/>
          </a:bodyPr>
          <a:lstStyle/>
          <a:p>
            <a:pPr defTabSz="914286"/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ea typeface="SF Pro Text Semibold" pitchFamily="2" charset="0"/>
                <a:cs typeface="Arial" panose="020B0604020202020204" pitchFamily="34" charset="0"/>
              </a:rPr>
              <a:t>ПУТИ РЕШЕНИЯ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SF Pro Text Semibold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Google Shape;180;g8f672cf8d1_0_209"/>
          <p:cNvSpPr/>
          <p:nvPr/>
        </p:nvSpPr>
        <p:spPr>
          <a:xfrm>
            <a:off x="803545" y="1937742"/>
            <a:ext cx="5189163" cy="5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ctr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Формирование механизмов обеспечения инвалидов комплексными реабилитационными и </a:t>
            </a:r>
            <a:r>
              <a:rPr lang="ru-RU" sz="1500" dirty="0" err="1">
                <a:solidFill>
                  <a:srgbClr val="00417F"/>
                </a:solidFill>
              </a:rPr>
              <a:t>абилитационными</a:t>
            </a:r>
            <a:r>
              <a:rPr lang="ru-RU" sz="1500" dirty="0">
                <a:solidFill>
                  <a:srgbClr val="00417F"/>
                </a:solidFill>
              </a:rPr>
              <a:t> услугами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9" name="Google Shape;180;g8f672cf8d1_0_209"/>
          <p:cNvSpPr/>
          <p:nvPr/>
        </p:nvSpPr>
        <p:spPr>
          <a:xfrm>
            <a:off x="799427" y="1216767"/>
            <a:ext cx="5189163" cy="5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ctr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Формирование правового регулирования системы комплексной реабилитации инвалидов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30" name="Google Shape;180;g8f672cf8d1_0_209"/>
          <p:cNvSpPr/>
          <p:nvPr/>
        </p:nvSpPr>
        <p:spPr>
          <a:xfrm>
            <a:off x="815308" y="3217057"/>
            <a:ext cx="5189163" cy="5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ctr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Совершенствование научно-методического и кадрового обеспечения системы комплексной реабилитации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31" name="Google Shape;180;g8f672cf8d1_0_209"/>
          <p:cNvSpPr/>
          <p:nvPr/>
        </p:nvSpPr>
        <p:spPr>
          <a:xfrm>
            <a:off x="815308" y="2661531"/>
            <a:ext cx="5189163" cy="5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ctr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Развитие современных информационных технологий в системе комплексной реабилитации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32" name="Google Shape;180;g8f672cf8d1_0_209"/>
          <p:cNvSpPr/>
          <p:nvPr/>
        </p:nvSpPr>
        <p:spPr>
          <a:xfrm>
            <a:off x="774716" y="3985320"/>
            <a:ext cx="5189163" cy="5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ctr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  <a:ea typeface="Times New Roman"/>
              </a:rPr>
              <a:t>Увеличение степени вовлеченности лиц с </a:t>
            </a:r>
            <a:r>
              <a:rPr lang="ru-RU" sz="1500" dirty="0">
                <a:solidFill>
                  <a:srgbClr val="00417F"/>
                </a:solidFill>
              </a:rPr>
              <a:t>инвалидностью</a:t>
            </a:r>
            <a:r>
              <a:rPr lang="ru-RU" sz="1500" dirty="0">
                <a:solidFill>
                  <a:srgbClr val="00417F"/>
                </a:solidFill>
                <a:ea typeface="Times New Roman"/>
              </a:rPr>
              <a:t>, общественных организаций и объединений инвалидов во все аспекты общественной жизни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33" name="Фигура, имеющая форму буквы L 32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432416" y="1242311"/>
            <a:ext cx="256268" cy="384541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Фигура, имеющая форму буквы L 34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411822" y="1988008"/>
            <a:ext cx="256268" cy="384541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6" name="Фигура, имеющая форму буквы L 35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399468" y="2659547"/>
            <a:ext cx="256268" cy="384541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7" name="Фигура, имеющая форму буквы L 36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370640" y="3314607"/>
            <a:ext cx="256268" cy="384541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8" name="Фигура, имеющая форму буквы L 37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399468" y="4163326"/>
            <a:ext cx="256268" cy="384541"/>
          </a:xfrm>
          <a:prstGeom prst="corner">
            <a:avLst/>
          </a:prstGeom>
          <a:solidFill>
            <a:srgbClr val="29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9" name="Фигура, имеющая форму буквы L 38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412548" y="1255361"/>
            <a:ext cx="256268" cy="384541"/>
          </a:xfrm>
          <a:prstGeom prst="corner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0" name="Фигура, имеющая форму буквы L 39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412548" y="1927591"/>
            <a:ext cx="256268" cy="384541"/>
          </a:xfrm>
          <a:prstGeom prst="corner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Фигура, имеющая форму буквы L 40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375242" y="2722832"/>
            <a:ext cx="256268" cy="384541"/>
          </a:xfrm>
          <a:prstGeom prst="corner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Фигура, имеющая форму буквы L 41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387592" y="3395063"/>
            <a:ext cx="256268" cy="384541"/>
          </a:xfrm>
          <a:prstGeom prst="corner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Фигура, имеющая форму буквы L 43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6420544" y="4232380"/>
            <a:ext cx="256268" cy="384541"/>
          </a:xfrm>
          <a:prstGeom prst="corner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86"/>
            <a:endParaRPr lang="ru-RU" sz="19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Google Shape;180;g8f672cf8d1_0_209"/>
          <p:cNvSpPr/>
          <p:nvPr/>
        </p:nvSpPr>
        <p:spPr>
          <a:xfrm>
            <a:off x="6771069" y="1221037"/>
            <a:ext cx="5156217" cy="5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t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Разработка федеральных и региональных законодательных и подзаконных правовых актов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46" name="Google Shape;180;g8f672cf8d1_0_209"/>
          <p:cNvSpPr/>
          <p:nvPr/>
        </p:nvSpPr>
        <p:spPr>
          <a:xfrm>
            <a:off x="6775187" y="1797235"/>
            <a:ext cx="5156217" cy="70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t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Внедрение механизмов эффективного межведомственного взаимодействия при формировании и реализации индивидуальных реабилитационных маршрутов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47" name="Google Shape;180;g8f672cf8d1_0_209"/>
          <p:cNvSpPr/>
          <p:nvPr/>
        </p:nvSpPr>
        <p:spPr>
          <a:xfrm>
            <a:off x="6779312" y="2519301"/>
            <a:ext cx="5363780" cy="91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t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Переход к научно-обоснованным и доказано эффективным реабилитационным услугам, оказываемым высококвалифицированными специалистами в соответствии с утвержденными стандартами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48" name="Google Shape;180;g8f672cf8d1_0_209"/>
          <p:cNvSpPr/>
          <p:nvPr/>
        </p:nvSpPr>
        <p:spPr>
          <a:xfrm>
            <a:off x="6791660" y="3439991"/>
            <a:ext cx="5351429" cy="75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t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Внедрение современных технологий управления системой комплексной реабилитации, оценки эффективности ее результатов в рамках цифровой трансформации социальной сферы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49" name="Google Shape;180;g8f672cf8d1_0_209"/>
          <p:cNvSpPr/>
          <p:nvPr/>
        </p:nvSpPr>
        <p:spPr>
          <a:xfrm>
            <a:off x="6787540" y="4325428"/>
            <a:ext cx="5355548" cy="73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44" tIns="34222" rIns="68444" bIns="34222" anchor="t" anchorCtr="0">
            <a:noAutofit/>
          </a:bodyPr>
          <a:lstStyle/>
          <a:p>
            <a:pPr defTabSz="914286">
              <a:buClr>
                <a:srgbClr val="0083FF"/>
              </a:buClr>
              <a:buSzPts val="1300"/>
            </a:pPr>
            <a:r>
              <a:rPr lang="ru-RU" sz="1500" dirty="0">
                <a:solidFill>
                  <a:srgbClr val="00417F"/>
                </a:solidFill>
              </a:rPr>
              <a:t>Подготовка и реализация всесторонней инклюзии инвалидов                в общество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233988" y="304259"/>
            <a:ext cx="11429272" cy="590927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ПРОЕКТ КОНЦЕПЦИИ РАЗВИТИЯ СИСТЕМЫ КОМПЛЕКСНОЙ РЕАБИЛИТАЦИИ ИНВАЛИДОВ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ДО 2025 ГОДА</a:t>
            </a:r>
          </a:p>
        </p:txBody>
      </p:sp>
      <p:sp>
        <p:nvSpPr>
          <p:cNvPr id="129" name="Google Shape;95;g8b0d11a752_0_0">
            <a:extLst>
              <a:ext uri="{FF2B5EF4-FFF2-40B4-BE49-F238E27FC236}">
                <a16:creationId xmlns:a16="http://schemas.microsoft.com/office/drawing/2014/main" xmlns="" id="{7684BFB8-19B4-45B8-A6A6-05D4FF80BA47}"/>
              </a:ext>
            </a:extLst>
          </p:cNvPr>
          <p:cNvSpPr/>
          <p:nvPr/>
        </p:nvSpPr>
        <p:spPr>
          <a:xfrm rot="-5400000">
            <a:off x="11458678" y="6119224"/>
            <a:ext cx="731869" cy="731605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0" tIns="91420" rIns="91420" bIns="91420" anchor="ctr" anchorCtr="0">
            <a:noAutofit/>
          </a:bodyPr>
          <a:lstStyle/>
          <a:p>
            <a:pPr defTabSz="914354"/>
            <a:endParaRPr sz="19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0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458810" y="6500803"/>
            <a:ext cx="731605" cy="313273"/>
          </a:xfrm>
          <a:prstGeom prst="rect">
            <a:avLst/>
          </a:prstGeom>
        </p:spPr>
        <p:txBody>
          <a:bodyPr spcFirstLastPara="1" wrap="square" lIns="91420" tIns="45698" rIns="91420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8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799588" y="260906"/>
            <a:ext cx="344290" cy="384020"/>
            <a:chOff x="3907163" y="2276478"/>
            <a:chExt cx="449914" cy="501648"/>
          </a:xfrm>
        </p:grpSpPr>
        <p:sp>
          <p:nvSpPr>
            <p:cNvPr id="63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43" name="Google Shape;268;g8f672cf8d1_0_275"/>
          <p:cNvSpPr/>
          <p:nvPr/>
        </p:nvSpPr>
        <p:spPr>
          <a:xfrm>
            <a:off x="239318" y="1221037"/>
            <a:ext cx="3908862" cy="1152395"/>
          </a:xfrm>
          <a:prstGeom prst="homePlate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0" tIns="91420" rIns="91420" bIns="91420" anchor="ctr" anchorCtr="0">
            <a:noAutofit/>
          </a:bodyPr>
          <a:lstStyle/>
          <a:p>
            <a:pPr defTabSz="914354"/>
            <a:endParaRPr sz="1900">
              <a:solidFill>
                <a:prstClr val="black"/>
              </a:solidFill>
            </a:endParaRPr>
          </a:p>
        </p:txBody>
      </p:sp>
      <p:sp>
        <p:nvSpPr>
          <p:cNvPr id="50" name="Google Shape;276;g8f672cf8d1_0_275"/>
          <p:cNvSpPr txBox="1"/>
          <p:nvPr/>
        </p:nvSpPr>
        <p:spPr>
          <a:xfrm>
            <a:off x="239318" y="1350464"/>
            <a:ext cx="3368836" cy="73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ctr" anchorCtr="0">
            <a:noAutofit/>
          </a:bodyPr>
          <a:lstStyle/>
          <a:p>
            <a:pPr algn="ctr" defTabSz="914354"/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этап. 2021 - 2023 годы</a:t>
            </a:r>
            <a:endParaRPr sz="2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59236" y="1028971"/>
            <a:ext cx="7391859" cy="17342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4"/>
            <a:r>
              <a:rPr lang="ru-RU" sz="2100" b="1" i="1" dirty="0">
                <a:solidFill>
                  <a:srgbClr val="00B050"/>
                </a:solidFill>
              </a:rPr>
              <a:t>сформирована законодательная, нормативная правовая, научно-методическая база</a:t>
            </a:r>
            <a:r>
              <a:rPr lang="ru-RU" sz="2100" dirty="0">
                <a:solidFill>
                  <a:srgbClr val="00B050"/>
                </a:solidFill>
              </a:rPr>
              <a:t> 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для развития системы комплексной реабилитации и абилитации, внесены изменения и дополнения в государственные программы и национальные проекты</a:t>
            </a:r>
            <a:endParaRPr lang="ru-RU" sz="21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59236" y="2949630"/>
            <a:ext cx="7007866" cy="107746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4"/>
            <a:r>
              <a:rPr lang="ru-RU" sz="2100" b="1" i="1" dirty="0">
                <a:solidFill>
                  <a:srgbClr val="00B050"/>
                </a:solidFill>
              </a:rPr>
              <a:t>созданы условия</a:t>
            </a:r>
            <a:r>
              <a:rPr lang="ru-RU" sz="2100" dirty="0">
                <a:solidFill>
                  <a:srgbClr val="00B050"/>
                </a:solidFill>
              </a:rPr>
              <a:t> </a:t>
            </a:r>
            <a:r>
              <a:rPr lang="ru-RU" sz="2100" dirty="0">
                <a:solidFill>
                  <a:schemeClr val="accent5">
                    <a:lumMod val="50000"/>
                  </a:schemeClr>
                </a:solidFill>
              </a:rPr>
              <a:t>для предоставления лицам с инвалидностью современных доступных и качественных реабилитационных и абилитационных услуг</a:t>
            </a:r>
            <a:endParaRPr lang="ru-RU" sz="21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317D470-F6AD-074C-9A1F-12CEDC0318AB}"/>
              </a:ext>
            </a:extLst>
          </p:cNvPr>
          <p:cNvSpPr txBox="1"/>
          <p:nvPr/>
        </p:nvSpPr>
        <p:spPr>
          <a:xfrm>
            <a:off x="239319" y="4774255"/>
            <a:ext cx="4024429" cy="461772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ru-RU" b="1" u="sng" dirty="0" smtClean="0">
                <a:solidFill>
                  <a:srgbClr val="00B050"/>
                </a:solidFill>
                <a:latin typeface="Arial" panose="020B0604020202020204" pitchFamily="34" charset="0"/>
                <a:ea typeface="SF Pro Text Semibold" pitchFamily="2" charset="0"/>
                <a:cs typeface="Arial" panose="020B0604020202020204" pitchFamily="34" charset="0"/>
              </a:rPr>
              <a:t>ЦЕЛЬ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ea typeface="SF Pro Text Semibold" pitchFamily="2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ea typeface="SF Pro Text Semibold" pitchFamily="2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87294" y="4774255"/>
            <a:ext cx="10893123" cy="133882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4"/>
            <a:r>
              <a:rPr lang="ru-RU" sz="2700" b="1" i="1" dirty="0">
                <a:solidFill>
                  <a:srgbClr val="0083FF"/>
                </a:solidFill>
              </a:rPr>
              <a:t>К 2025 г.</a:t>
            </a:r>
            <a:r>
              <a:rPr lang="ru-RU" sz="2700" b="1" dirty="0">
                <a:solidFill>
                  <a:srgbClr val="0083FF"/>
                </a:solidFill>
              </a:rPr>
              <a:t>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всем инвалидам и детям-инвалидам предоставлена возможность получения необходимых им доступных, </a:t>
            </a:r>
          </a:p>
          <a:p>
            <a:pPr defTabSz="914354"/>
            <a:r>
              <a:rPr lang="ru-RU" sz="2700" dirty="0">
                <a:solidFill>
                  <a:schemeClr val="accent5">
                    <a:lumMod val="50000"/>
                  </a:schemeClr>
                </a:solidFill>
              </a:rPr>
              <a:t>современных, качественных реабилитационных услуг</a:t>
            </a:r>
          </a:p>
        </p:txBody>
      </p:sp>
      <p:sp>
        <p:nvSpPr>
          <p:cNvPr id="22" name="Google Shape;268;g8f672cf8d1_0_275"/>
          <p:cNvSpPr/>
          <p:nvPr/>
        </p:nvSpPr>
        <p:spPr>
          <a:xfrm>
            <a:off x="239318" y="2853596"/>
            <a:ext cx="4004860" cy="1159226"/>
          </a:xfrm>
          <a:prstGeom prst="homePlate">
            <a:avLst>
              <a:gd name="adj" fmla="val 50000"/>
            </a:avLst>
          </a:prstGeom>
          <a:solidFill>
            <a:srgbClr val="3C78D8">
              <a:alpha val="40000"/>
            </a:srgbClr>
          </a:solidFill>
          <a:ln>
            <a:noFill/>
          </a:ln>
        </p:spPr>
        <p:txBody>
          <a:bodyPr spcFirstLastPara="1" wrap="square" lIns="91420" tIns="91420" rIns="91420" bIns="91420" anchor="ctr" anchorCtr="0">
            <a:noAutofit/>
          </a:bodyPr>
          <a:lstStyle/>
          <a:p>
            <a:pPr defTabSz="914354"/>
            <a:endParaRPr sz="1900">
              <a:solidFill>
                <a:prstClr val="black"/>
              </a:solidFill>
            </a:endParaRPr>
          </a:p>
        </p:txBody>
      </p:sp>
      <p:sp>
        <p:nvSpPr>
          <p:cNvPr id="23" name="Google Shape;276;g8f672cf8d1_0_275"/>
          <p:cNvSpPr txBox="1"/>
          <p:nvPr/>
        </p:nvSpPr>
        <p:spPr>
          <a:xfrm>
            <a:off x="143320" y="2853597"/>
            <a:ext cx="3551932" cy="106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ctr" anchorCtr="0">
            <a:noAutofit/>
          </a:bodyPr>
          <a:lstStyle/>
          <a:p>
            <a:pPr algn="ctr" defTabSz="914354"/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этап. 2024-2025 годы</a:t>
            </a:r>
            <a:endParaRPr sz="2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Фигура, имеющая форму буквы L 24">
            <a:extLst>
              <a:ext uri="{FF2B5EF4-FFF2-40B4-BE49-F238E27FC236}">
                <a16:creationId xmlns="" xmlns:a16="http://schemas.microsoft.com/office/drawing/2014/main" id="{176D63EB-230B-4D13-BD22-70A21E3D3256}"/>
              </a:ext>
            </a:extLst>
          </p:cNvPr>
          <p:cNvSpPr/>
          <p:nvPr/>
        </p:nvSpPr>
        <p:spPr>
          <a:xfrm rot="18900000">
            <a:off x="388309" y="5442889"/>
            <a:ext cx="718185" cy="447525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 sz="1900" dirty="0">
              <a:latin typeface="Arial" panose="020B0604020202020204" pitchFamily="34" charset="0"/>
            </a:endParaRPr>
          </a:p>
        </p:txBody>
      </p:sp>
      <p:pic>
        <p:nvPicPr>
          <p:cNvPr id="26" name="Рисунок 25" descr="Disabled-PNG-Pho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5124" y="4966321"/>
            <a:ext cx="1247976" cy="1576738"/>
          </a:xfrm>
          <a:prstGeom prst="rect">
            <a:avLst/>
          </a:prstGeom>
        </p:spPr>
      </p:pic>
      <p:cxnSp>
        <p:nvCxnSpPr>
          <p:cNvPr id="27" name="Google Shape;182;g8f672cf8d1_0_209"/>
          <p:cNvCxnSpPr/>
          <p:nvPr/>
        </p:nvCxnSpPr>
        <p:spPr>
          <a:xfrm>
            <a:off x="239318" y="4582189"/>
            <a:ext cx="11519780" cy="0"/>
          </a:xfrm>
          <a:prstGeom prst="straightConnector1">
            <a:avLst/>
          </a:prstGeom>
          <a:noFill/>
          <a:ln w="19050" cap="flat" cmpd="sng">
            <a:solidFill>
              <a:srgbClr val="0082F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64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B01C74-1BF7-324B-BF42-ECBD9914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" y="0"/>
            <a:ext cx="12409752" cy="6983011"/>
          </a:xfrm>
          <a:prstGeom prst="rect">
            <a:avLst/>
          </a:prstGeom>
        </p:spPr>
      </p:pic>
      <p:sp>
        <p:nvSpPr>
          <p:cNvPr id="88" name="CustomShape 1"/>
          <p:cNvSpPr/>
          <p:nvPr/>
        </p:nvSpPr>
        <p:spPr>
          <a:xfrm>
            <a:off x="138603" y="234434"/>
            <a:ext cx="11268933" cy="10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184" tIns="45598" rIns="91184" bIns="45598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47773F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ОЦЕНКА СОСТОЯНИЯ ПРАВОВОГО РЕГУЛИРОВАНИЯ ВОПРОСОВ КОМПЛЕКСНОЙ РЕАБИЛИТАЦИИ И АБИЛИТАЦИИ ИНВАЛИДОВ В РОССИЙСКОЙ ФЕДЕРАЦИИ</a:t>
            </a:r>
          </a:p>
          <a:p>
            <a:pPr algn="ctr"/>
            <a:endParaRPr lang="ru-RU" sz="1900" spc="-1" dirty="0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00047" y="938761"/>
            <a:ext cx="6011740" cy="6524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9978" tIns="59989" rIns="119978" bIns="59989">
            <a:spAutoFit/>
          </a:bodyPr>
          <a:lstStyle/>
          <a:p>
            <a:pPr marL="228557" indent="-228557"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5"/>
                </a:solidFill>
              </a:rPr>
              <a:t>основные направления </a:t>
            </a:r>
            <a:r>
              <a:rPr lang="ru-RU" sz="1600" dirty="0">
                <a:solidFill>
                  <a:srgbClr val="002060"/>
                </a:solidFill>
              </a:rPr>
              <a:t>реабилитации и </a:t>
            </a:r>
            <a:r>
              <a:rPr lang="ru-RU" sz="1600" dirty="0" err="1">
                <a:solidFill>
                  <a:srgbClr val="002060"/>
                </a:solidFill>
              </a:rPr>
              <a:t>абилитации</a:t>
            </a:r>
            <a:r>
              <a:rPr lang="ru-RU" sz="1600" dirty="0">
                <a:solidFill>
                  <a:srgbClr val="002060"/>
                </a:solidFill>
              </a:rPr>
              <a:t> инвалидов </a:t>
            </a:r>
            <a:r>
              <a:rPr lang="ru-RU" sz="1600" b="1" i="1" dirty="0">
                <a:solidFill>
                  <a:schemeClr val="accent5"/>
                </a:solidFill>
              </a:rPr>
              <a:t>определены в назывном порядке, но не обеспечены механизмами</a:t>
            </a:r>
            <a:r>
              <a:rPr lang="ru-RU" sz="1600" dirty="0">
                <a:solidFill>
                  <a:schemeClr val="accent5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их реализации</a:t>
            </a:r>
          </a:p>
          <a:p>
            <a:pPr marL="228557" indent="-228557"/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pPr marL="228557" indent="-228557"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B050"/>
                </a:solidFill>
              </a:rPr>
              <a:t>отсутствует</a:t>
            </a:r>
            <a:r>
              <a:rPr lang="ru-RU" sz="1600" dirty="0">
                <a:solidFill>
                  <a:srgbClr val="002060"/>
                </a:solidFill>
              </a:rPr>
              <a:t> правовое </a:t>
            </a:r>
            <a:r>
              <a:rPr lang="ru-RU" sz="1600" b="1" i="1" dirty="0">
                <a:solidFill>
                  <a:srgbClr val="00B050"/>
                </a:solidFill>
              </a:rPr>
              <a:t>регулирование</a:t>
            </a:r>
            <a:r>
              <a:rPr lang="ru-RU" sz="1600" i="1" dirty="0">
                <a:solidFill>
                  <a:srgbClr val="00B050"/>
                </a:solidFill>
              </a:rPr>
              <a:t> </a:t>
            </a:r>
            <a:r>
              <a:rPr lang="ru-RU" sz="1600" b="1" i="1" dirty="0">
                <a:solidFill>
                  <a:srgbClr val="00B050"/>
                </a:solidFill>
              </a:rPr>
              <a:t>содержания</a:t>
            </a:r>
            <a:r>
              <a:rPr lang="ru-RU" sz="1600" i="1" dirty="0">
                <a:solidFill>
                  <a:srgbClr val="00B050"/>
                </a:solidFill>
              </a:rPr>
              <a:t> </a:t>
            </a:r>
            <a:r>
              <a:rPr lang="ru-RU" sz="1600" i="1" dirty="0">
                <a:solidFill>
                  <a:srgbClr val="002060"/>
                </a:solidFill>
              </a:rPr>
              <a:t>и </a:t>
            </a:r>
            <a:r>
              <a:rPr lang="ru-RU" sz="1600" b="1" i="1" dirty="0">
                <a:solidFill>
                  <a:srgbClr val="00B050"/>
                </a:solidFill>
              </a:rPr>
              <a:t>механизма</a:t>
            </a:r>
            <a:r>
              <a:rPr lang="ru-RU" sz="1600" dirty="0">
                <a:solidFill>
                  <a:srgbClr val="002060"/>
                </a:solidFill>
              </a:rPr>
              <a:t> предоставления реабилитационных и </a:t>
            </a:r>
            <a:r>
              <a:rPr lang="ru-RU" sz="1600" dirty="0" err="1">
                <a:solidFill>
                  <a:srgbClr val="002060"/>
                </a:solidFill>
              </a:rPr>
              <a:t>абилитационных</a:t>
            </a:r>
            <a:r>
              <a:rPr lang="ru-RU" sz="1600" dirty="0">
                <a:solidFill>
                  <a:srgbClr val="002060"/>
                </a:solidFill>
              </a:rPr>
              <a:t> услуг инвалидам</a:t>
            </a:r>
            <a:endParaRPr lang="en-US" sz="1600" dirty="0">
              <a:solidFill>
                <a:srgbClr val="002060"/>
              </a:solidFill>
            </a:endParaRPr>
          </a:p>
          <a:p>
            <a:pPr marL="228557" indent="-228557">
              <a:buFont typeface="Wingdings" pitchFamily="2" charset="2"/>
              <a:buChar char="Ø"/>
            </a:pPr>
            <a:endParaRPr lang="ru-RU" sz="1600" dirty="0">
              <a:solidFill>
                <a:srgbClr val="002060"/>
              </a:solidFill>
            </a:endParaRPr>
          </a:p>
          <a:p>
            <a:pPr marL="228557" indent="-228557"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5"/>
                </a:solidFill>
              </a:rPr>
              <a:t>отсутствуют</a:t>
            </a:r>
            <a:r>
              <a:rPr lang="ru-RU" sz="1600" dirty="0">
                <a:solidFill>
                  <a:srgbClr val="002060"/>
                </a:solidFill>
              </a:rPr>
              <a:t> эффективные </a:t>
            </a:r>
            <a:r>
              <a:rPr lang="ru-RU" sz="1600" b="1" i="1" dirty="0">
                <a:solidFill>
                  <a:schemeClr val="accent5"/>
                </a:solidFill>
              </a:rPr>
              <a:t>механизмы</a:t>
            </a:r>
            <a:r>
              <a:rPr lang="ru-RU" sz="1600" i="1" dirty="0">
                <a:solidFill>
                  <a:schemeClr val="accent5"/>
                </a:solidFill>
              </a:rPr>
              <a:t> </a:t>
            </a:r>
            <a:r>
              <a:rPr lang="ru-RU" sz="1600" b="1" i="1" dirty="0">
                <a:solidFill>
                  <a:schemeClr val="accent5"/>
                </a:solidFill>
              </a:rPr>
              <a:t>межведомственного</a:t>
            </a:r>
            <a:r>
              <a:rPr lang="ru-RU" sz="1600" i="1" dirty="0">
                <a:solidFill>
                  <a:schemeClr val="accent5"/>
                </a:solidFill>
              </a:rPr>
              <a:t> </a:t>
            </a:r>
            <a:r>
              <a:rPr lang="ru-RU" sz="1600" b="1" i="1" dirty="0">
                <a:solidFill>
                  <a:schemeClr val="accent5"/>
                </a:solidFill>
              </a:rPr>
              <a:t>взаимодействия</a:t>
            </a:r>
            <a:r>
              <a:rPr lang="ru-RU" sz="1600" i="1" dirty="0">
                <a:solidFill>
                  <a:schemeClr val="accent5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при предоставлении инвалидам услуг по основным направлениям реабилитации и абилитации</a:t>
            </a:r>
            <a:endParaRPr lang="en-US" sz="1600" dirty="0">
              <a:solidFill>
                <a:srgbClr val="002060"/>
              </a:solidFill>
            </a:endParaRPr>
          </a:p>
          <a:p>
            <a:pPr marL="228557" indent="-228557"/>
            <a:endParaRPr lang="ru-RU" sz="1600" dirty="0">
              <a:solidFill>
                <a:srgbClr val="002060"/>
              </a:solidFill>
            </a:endParaRPr>
          </a:p>
          <a:p>
            <a:pPr marL="228557" indent="-228557"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B050"/>
                </a:solidFill>
              </a:rPr>
              <a:t>не</a:t>
            </a:r>
            <a:r>
              <a:rPr lang="ru-RU" sz="1600" i="1" dirty="0">
                <a:solidFill>
                  <a:srgbClr val="00B050"/>
                </a:solidFill>
              </a:rPr>
              <a:t> </a:t>
            </a:r>
            <a:r>
              <a:rPr lang="ru-RU" sz="1600" b="1" i="1" dirty="0">
                <a:solidFill>
                  <a:srgbClr val="00B050"/>
                </a:solidFill>
              </a:rPr>
              <a:t>определены</a:t>
            </a:r>
            <a:r>
              <a:rPr lang="ru-RU" sz="1600" i="1" dirty="0">
                <a:solidFill>
                  <a:srgbClr val="00B050"/>
                </a:solidFill>
              </a:rPr>
              <a:t> </a:t>
            </a:r>
            <a:r>
              <a:rPr lang="ru-RU" sz="1600" b="1" i="1" dirty="0">
                <a:solidFill>
                  <a:srgbClr val="00B050"/>
                </a:solidFill>
              </a:rPr>
              <a:t>полномочия</a:t>
            </a:r>
            <a:r>
              <a:rPr lang="ru-RU" sz="1600" i="1" dirty="0">
                <a:solidFill>
                  <a:srgbClr val="00B05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федеральных и региональных органов государственной власти </a:t>
            </a:r>
            <a:r>
              <a:rPr lang="ru-RU" sz="1600" b="1" i="1" dirty="0">
                <a:solidFill>
                  <a:srgbClr val="00B050"/>
                </a:solidFill>
              </a:rPr>
              <a:t>по утверждению перечней и порядков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предоставления реабилитационных и </a:t>
            </a:r>
            <a:r>
              <a:rPr lang="ru-RU" sz="1600" dirty="0" err="1">
                <a:solidFill>
                  <a:srgbClr val="002060"/>
                </a:solidFill>
              </a:rPr>
              <a:t>абилитационных</a:t>
            </a:r>
            <a:r>
              <a:rPr lang="ru-RU" sz="1600" dirty="0">
                <a:solidFill>
                  <a:srgbClr val="002060"/>
                </a:solidFill>
              </a:rPr>
              <a:t> услуг в соответствующих сферах</a:t>
            </a:r>
          </a:p>
          <a:p>
            <a:pPr marL="228557" indent="-228557">
              <a:buFont typeface="Wingdings" pitchFamily="2" charset="2"/>
              <a:buChar char="Ø"/>
            </a:pPr>
            <a:endParaRPr lang="ru-RU" sz="1600" dirty="0">
              <a:solidFill>
                <a:srgbClr val="002060"/>
              </a:solidFill>
            </a:endParaRPr>
          </a:p>
          <a:p>
            <a:pPr marL="228557" indent="-228557"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5"/>
                </a:solidFill>
              </a:rPr>
              <a:t>отсутствует</a:t>
            </a:r>
            <a:r>
              <a:rPr lang="ru-RU" sz="1600" dirty="0">
                <a:solidFill>
                  <a:srgbClr val="002060"/>
                </a:solidFill>
              </a:rPr>
              <a:t> правовое </a:t>
            </a:r>
            <a:r>
              <a:rPr lang="ru-RU" sz="1600" b="1" i="1" dirty="0">
                <a:solidFill>
                  <a:schemeClr val="accent5"/>
                </a:solidFill>
              </a:rPr>
              <a:t>регулирование</a:t>
            </a:r>
            <a:r>
              <a:rPr lang="ru-RU" sz="1600" i="1" dirty="0">
                <a:solidFill>
                  <a:schemeClr val="accent5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осуществления в процессе реабилитации </a:t>
            </a:r>
            <a:r>
              <a:rPr lang="ru-RU" sz="1600" b="1" i="1" dirty="0">
                <a:solidFill>
                  <a:schemeClr val="accent5"/>
                </a:solidFill>
              </a:rPr>
              <a:t>сопровождаемого проживания, ранней помощи</a:t>
            </a:r>
            <a:endParaRPr lang="ru-RU" sz="1600" i="1" dirty="0">
              <a:solidFill>
                <a:schemeClr val="accent5"/>
              </a:solidFill>
            </a:endParaRPr>
          </a:p>
          <a:p>
            <a:pPr marL="228557" indent="-228557">
              <a:buFont typeface="Wingdings" pitchFamily="2" charset="2"/>
              <a:buChar char="Ø"/>
            </a:pPr>
            <a:endParaRPr lang="ru-RU" sz="1600" dirty="0"/>
          </a:p>
          <a:p>
            <a:pPr marL="228557" indent="-228557">
              <a:buFont typeface="Wingdings" pitchFamily="2" charset="2"/>
              <a:buChar char="Ø"/>
            </a:pPr>
            <a:endParaRPr lang="ru-RU" sz="1600" dirty="0"/>
          </a:p>
          <a:p>
            <a:endParaRPr lang="ru-RU" sz="1600" b="1" dirty="0"/>
          </a:p>
          <a:p>
            <a:pPr lvl="0"/>
            <a:endParaRPr lang="ru-RU" sz="1600" b="1" dirty="0"/>
          </a:p>
        </p:txBody>
      </p:sp>
      <p:sp>
        <p:nvSpPr>
          <p:cNvPr id="92" name="CustomShape 4"/>
          <p:cNvSpPr/>
          <p:nvPr/>
        </p:nvSpPr>
        <p:spPr>
          <a:xfrm>
            <a:off x="669033" y="6668744"/>
            <a:ext cx="10738122" cy="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2F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7427677" y="932940"/>
            <a:ext cx="4200634" cy="5541241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pPr algn="ctr"/>
            <a:r>
              <a:rPr lang="ru-RU" sz="2700" b="1" u="sng" spc="-1" dirty="0">
                <a:solidFill>
                  <a:srgbClr val="00B050"/>
                </a:solidFill>
                <a:ea typeface="Verdana"/>
              </a:rPr>
              <a:t>ЦЕЛЬ ЗАКОНОПРОЕКТА</a:t>
            </a:r>
            <a:r>
              <a:rPr lang="ru-RU" sz="3200" b="1" spc="-1" dirty="0">
                <a:solidFill>
                  <a:srgbClr val="00B050"/>
                </a:solidFill>
                <a:ea typeface="Verdana"/>
              </a:rPr>
              <a:t>:</a:t>
            </a:r>
          </a:p>
          <a:p>
            <a:pPr algn="ctr"/>
            <a:endParaRPr lang="ru-RU" sz="3200" b="1" spc="-1" dirty="0">
              <a:solidFill>
                <a:srgbClr val="00B050"/>
              </a:solidFill>
              <a:ea typeface="Verdana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формирование правовых основ предоставления услуг по основным направлениям комплексной реабилитации и абилитации</a:t>
            </a:r>
            <a:endParaRPr lang="ru-RU" sz="3200" b="1" spc="-1" dirty="0">
              <a:solidFill>
                <a:srgbClr val="002060"/>
              </a:solidFill>
              <a:ea typeface="Verdana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307008" y="1145409"/>
            <a:ext cx="458343" cy="5285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98" tIns="60949" rIns="121898" bIns="60949"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287203" y="3429794"/>
            <a:ext cx="1055980" cy="83839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ru-RU"/>
          </a:p>
        </p:txBody>
      </p:sp>
      <p:grpSp>
        <p:nvGrpSpPr>
          <p:cNvPr id="11" name="Группа 61">
            <a:extLst>
              <a:ext uri="{FF2B5EF4-FFF2-40B4-BE49-F238E27FC236}">
                <a16:creationId xmlns:a16="http://schemas.microsoft.com/office/drawing/2014/main" xmlns="" id="{ADAA8E9D-34D4-47CB-A97A-4FFF116F4BC1}"/>
              </a:ext>
            </a:extLst>
          </p:cNvPr>
          <p:cNvGrpSpPr/>
          <p:nvPr/>
        </p:nvGrpSpPr>
        <p:grpSpPr>
          <a:xfrm>
            <a:off x="11727580" y="260906"/>
            <a:ext cx="344290" cy="384020"/>
            <a:chOff x="3907163" y="2276478"/>
            <a:chExt cx="449914" cy="501648"/>
          </a:xfrm>
        </p:grpSpPr>
        <p:sp>
          <p:nvSpPr>
            <p:cNvPr id="12" name="Пятиугольник 27">
              <a:extLst>
                <a:ext uri="{FF2B5EF4-FFF2-40B4-BE49-F238E27FC236}">
                  <a16:creationId xmlns:a16="http://schemas.microsoft.com/office/drawing/2014/main" xmlns="" id="{C5346CD9-4475-46B3-918E-830923A61628}"/>
                </a:ext>
              </a:extLst>
            </p:cNvPr>
            <p:cNvSpPr/>
            <p:nvPr/>
          </p:nvSpPr>
          <p:spPr>
            <a:xfrm rot="5400000">
              <a:off x="3881296" y="2302345"/>
              <a:ext cx="501648" cy="449914"/>
            </a:xfrm>
            <a:custGeom>
              <a:avLst/>
              <a:gdLst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49914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09551 w 501648"/>
                <a:gd name="connsiteY1" fmla="*/ 0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  <a:gd name="connsiteX0" fmla="*/ 0 w 501648"/>
                <a:gd name="connsiteY0" fmla="*/ 0 h 449914"/>
                <a:gd name="connsiteX1" fmla="*/ 415901 w 501648"/>
                <a:gd name="connsiteY1" fmla="*/ 15875 h 449914"/>
                <a:gd name="connsiteX2" fmla="*/ 501648 w 501648"/>
                <a:gd name="connsiteY2" fmla="*/ 224957 h 449914"/>
                <a:gd name="connsiteX3" fmla="*/ 409551 w 501648"/>
                <a:gd name="connsiteY3" fmla="*/ 427689 h 449914"/>
                <a:gd name="connsiteX4" fmla="*/ 0 w 501648"/>
                <a:gd name="connsiteY4" fmla="*/ 449914 h 449914"/>
                <a:gd name="connsiteX5" fmla="*/ 0 w 501648"/>
                <a:gd name="connsiteY5" fmla="*/ 0 h 44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648" h="449914">
                  <a:moveTo>
                    <a:pt x="0" y="0"/>
                  </a:moveTo>
                  <a:lnTo>
                    <a:pt x="415901" y="15875"/>
                  </a:lnTo>
                  <a:lnTo>
                    <a:pt x="501648" y="224957"/>
                  </a:lnTo>
                  <a:lnTo>
                    <a:pt x="409551" y="427689"/>
                  </a:lnTo>
                  <a:lnTo>
                    <a:pt x="0" y="449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ru-RU" sz="19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F7FAF74-DC35-4484-AB6F-8E7F01C7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4365" y="2309411"/>
              <a:ext cx="381000" cy="431800"/>
            </a:xfrm>
            <a:prstGeom prst="rect">
              <a:avLst/>
            </a:prstGeom>
          </p:spPr>
        </p:pic>
      </p:grpSp>
      <p:sp>
        <p:nvSpPr>
          <p:cNvPr id="15" name="Google Shape;96;g8b0d11a752_0_0">
            <a:extLst>
              <a:ext uri="{FF2B5EF4-FFF2-40B4-BE49-F238E27FC236}">
                <a16:creationId xmlns:a16="http://schemas.microsoft.com/office/drawing/2014/main" xmlns="" id="{643D6868-93BC-4EA3-AEE6-420DC3C51E45}"/>
              </a:ext>
            </a:extLst>
          </p:cNvPr>
          <p:cNvSpPr txBox="1">
            <a:spLocks/>
          </p:cNvSpPr>
          <p:nvPr/>
        </p:nvSpPr>
        <p:spPr>
          <a:xfrm>
            <a:off x="11628297" y="6644913"/>
            <a:ext cx="731605" cy="313273"/>
          </a:xfrm>
          <a:prstGeom prst="rect">
            <a:avLst/>
          </a:prstGeom>
        </p:spPr>
        <p:txBody>
          <a:bodyPr spcFirstLastPara="1" wrap="square" lIns="91420" tIns="45698" rIns="91420" bIns="45698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66C192A-D020-46CD-9910-07977AB77272}" type="slidenum">
              <a:rPr lang="ru-RU" smtClean="0">
                <a:solidFill>
                  <a:srgbClr val="0083FF"/>
                </a:solidFill>
                <a:latin typeface="Arial" panose="020B0604020202020204" pitchFamily="34" charset="0"/>
              </a:rPr>
              <a:pPr algn="r"/>
              <a:t>9</a:t>
            </a:fld>
            <a:endParaRPr lang="ru-RU" dirty="0">
              <a:solidFill>
                <a:srgbClr val="008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2FE"/>
      </a:accent5>
      <a:accent6>
        <a:srgbClr val="70AD47"/>
      </a:accent6>
      <a:hlink>
        <a:srgbClr val="0563C1"/>
      </a:hlink>
      <a:folHlink>
        <a:srgbClr val="0082F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2FE"/>
      </a:accent5>
      <a:accent6>
        <a:srgbClr val="70AD47"/>
      </a:accent6>
      <a:hlink>
        <a:srgbClr val="0563C1"/>
      </a:hlink>
      <a:folHlink>
        <a:srgbClr val="0082F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2FE"/>
      </a:accent5>
      <a:accent6>
        <a:srgbClr val="70AD47"/>
      </a:accent6>
      <a:hlink>
        <a:srgbClr val="0563C1"/>
      </a:hlink>
      <a:folHlink>
        <a:srgbClr val="0082F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1382</Words>
  <Application>Microsoft Office PowerPoint</Application>
  <PresentationFormat>Произвольный</PresentationFormat>
  <Paragraphs>191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Office Theme</vt:lpstr>
      <vt:lpstr>Office Theme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Законопроект «О внесении изменений в отдельные законодательные акты Российской Федерации по вопросам  комплексной реабилитации и абилитации инвалидов»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Гарбузова Е.В.</dc:creator>
  <cp:lastModifiedBy>Кожанова Виктория Петровна</cp:lastModifiedBy>
  <cp:revision>218</cp:revision>
  <cp:lastPrinted>2021-01-15T08:44:24Z</cp:lastPrinted>
  <dcterms:modified xsi:type="dcterms:W3CDTF">2021-04-01T09:47:31Z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